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19"/>
  </p:notesMasterIdLst>
  <p:handoutMasterIdLst>
    <p:handoutMasterId r:id="rId20"/>
  </p:handoutMasterIdLst>
  <p:sldIdLst>
    <p:sldId id="396" r:id="rId2"/>
    <p:sldId id="437" r:id="rId3"/>
    <p:sldId id="438" r:id="rId4"/>
    <p:sldId id="442" r:id="rId5"/>
    <p:sldId id="449" r:id="rId6"/>
    <p:sldId id="425" r:id="rId7"/>
    <p:sldId id="430" r:id="rId8"/>
    <p:sldId id="427" r:id="rId9"/>
    <p:sldId id="444" r:id="rId10"/>
    <p:sldId id="447" r:id="rId11"/>
    <p:sldId id="451" r:id="rId12"/>
    <p:sldId id="450" r:id="rId13"/>
    <p:sldId id="441" r:id="rId14"/>
    <p:sldId id="443" r:id="rId15"/>
    <p:sldId id="452" r:id="rId16"/>
    <p:sldId id="453" r:id="rId17"/>
    <p:sldId id="448" r:id="rId18"/>
  </p:sldIdLst>
  <p:sldSz cx="9144000" cy="5143500" type="screen16x9"/>
  <p:notesSz cx="7099300" cy="10234613"/>
  <p:embeddedFontLst>
    <p:embeddedFont>
      <p:font typeface="Calibri" panose="020F0502020204030204" pitchFamily="34" charset="0"/>
      <p:regular r:id="rId21"/>
      <p:bold r:id="rId22"/>
      <p:italic r:id="rId23"/>
      <p:boldItalic r:id="rId24"/>
    </p:embeddedFont>
    <p:embeddedFont>
      <p:font typeface="Meta Head IGM Cond Black" panose="02000A06040000020004" pitchFamily="2" charset="0"/>
      <p:regular r:id="rId25"/>
      <p:bold r:id="rId26"/>
      <p:italic r:id="rId27"/>
      <p:boldItalic r:id="rId28"/>
    </p:embeddedFont>
    <p:embeddedFont>
      <p:font typeface="Meta Head IGM Cond Light" panose="02000506030000020004" pitchFamily="2" charset="0"/>
      <p:regular r:id="rId29"/>
      <p:bold r:id="rId30"/>
      <p:italic r:id="rId31"/>
      <p:boldItalic r:id="rId32"/>
    </p:embeddedFont>
    <p:embeddedFont>
      <p:font typeface="Meta IGM" panose="02000503040000020004" pitchFamily="2" charset="0"/>
      <p:regular r:id="rId33"/>
      <p:bold r:id="rId34"/>
      <p:italic r:id="rId35"/>
      <p:boldItalic r:id="rId36"/>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ater, Jenifer" initials="PJ" lastIdx="5" clrIdx="0">
    <p:extLst>
      <p:ext uri="{19B8F6BF-5375-455C-9EA6-DF929625EA0E}">
        <p15:presenceInfo xmlns:p15="http://schemas.microsoft.com/office/powerpoint/2012/main" userId="S-1-5-21-1681774397-3292891888-1623808579-55611" providerId="AD"/>
      </p:ext>
    </p:extLst>
  </p:cmAuthor>
  <p:cmAuthor id="2" name="Barth, Vanessa" initials="BV" lastIdx="3" clrIdx="1">
    <p:extLst>
      <p:ext uri="{19B8F6BF-5375-455C-9EA6-DF929625EA0E}">
        <p15:presenceInfo xmlns:p15="http://schemas.microsoft.com/office/powerpoint/2012/main" userId="S-1-5-21-1681774397-3292891888-1623808579-150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C3C3B"/>
    <a:srgbClr val="E305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0" autoAdjust="0"/>
    <p:restoredTop sz="77603" autoAdjust="0"/>
  </p:normalViewPr>
  <p:slideViewPr>
    <p:cSldViewPr snapToGrid="0" snapToObjects="1" showGuides="1">
      <p:cViewPr varScale="1">
        <p:scale>
          <a:sx n="66" d="100"/>
          <a:sy n="66" d="100"/>
        </p:scale>
        <p:origin x="1192" y="36"/>
      </p:cViewPr>
      <p:guideLst>
        <p:guide orient="horz" pos="1098"/>
        <p:guide pos="2880"/>
      </p:guideLst>
    </p:cSldViewPr>
  </p:slideViewPr>
  <p:notesTextViewPr>
    <p:cViewPr>
      <p:scale>
        <a:sx n="3" d="2"/>
        <a:sy n="3" d="2"/>
      </p:scale>
      <p:origin x="0" y="0"/>
    </p:cViewPr>
  </p:notesTextViewPr>
  <p:notesViewPr>
    <p:cSldViewPr snapToGrid="0" snapToObjects="1">
      <p:cViewPr varScale="1">
        <p:scale>
          <a:sx n="121" d="100"/>
          <a:sy n="121" d="100"/>
        </p:scale>
        <p:origin x="349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Arbeitsblat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Arbeitsblat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Arbeitsblat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spc="0" baseline="0">
                <a:solidFill>
                  <a:srgbClr val="3C3C3B"/>
                </a:solidFill>
                <a:latin typeface="Meta IGM" panose="02000503040000020004" pitchFamily="2" charset="0"/>
                <a:ea typeface="+mn-ea"/>
                <a:cs typeface="+mn-cs"/>
              </a:defRPr>
            </a:pPr>
            <a:r>
              <a:rPr lang="de-DE"/>
              <a:t>In welchem Umfang möchtest du in Zukunft gerne mobil arbeiten?</a:t>
            </a:r>
          </a:p>
        </c:rich>
      </c:tx>
      <c:overlay val="0"/>
      <c:spPr>
        <a:noFill/>
        <a:ln>
          <a:noFill/>
        </a:ln>
        <a:effectLst/>
      </c:spPr>
      <c:txPr>
        <a:bodyPr rot="0" spcFirstLastPara="1" vertOverflow="ellipsis" vert="horz" wrap="square" anchor="ctr" anchorCtr="1"/>
        <a:lstStyle/>
        <a:p>
          <a:pPr>
            <a:defRPr sz="1500" b="1" i="0" u="none" strike="noStrike" kern="1200" spc="0" baseline="0">
              <a:solidFill>
                <a:srgbClr val="3C3C3B"/>
              </a:solidFill>
              <a:latin typeface="Meta IGM" panose="02000503040000020004" pitchFamily="2" charset="0"/>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Anzahl von Frage 12 In welchem Umfang möchtest Du in Zukunft gerne mobil Arbeiten?</c:v>
                </c:pt>
              </c:strCache>
            </c:strRef>
          </c:tx>
          <c:spPr>
            <a:solidFill>
              <a:schemeClr val="accent1"/>
            </a:solidFill>
            <a:ln>
              <a:noFill/>
            </a:ln>
            <a:effectLst/>
          </c:spPr>
          <c:invertIfNegative val="0"/>
          <c:dPt>
            <c:idx val="1"/>
            <c:invertIfNegative val="0"/>
            <c:bubble3D val="0"/>
            <c:spPr>
              <a:solidFill>
                <a:srgbClr val="EAB500"/>
              </a:solidFill>
              <a:ln>
                <a:noFill/>
              </a:ln>
              <a:effectLst/>
            </c:spPr>
            <c:extLst>
              <c:ext xmlns:c16="http://schemas.microsoft.com/office/drawing/2014/chart" uri="{C3380CC4-5D6E-409C-BE32-E72D297353CC}">
                <c16:uniqueId val="{0000000F-12E8-4926-AEF3-CC3A8FFE30FB}"/>
              </c:ext>
            </c:extLst>
          </c:dPt>
          <c:dPt>
            <c:idx val="2"/>
            <c:invertIfNegative val="0"/>
            <c:bubble3D val="0"/>
            <c:spPr>
              <a:solidFill>
                <a:srgbClr val="2F80AB"/>
              </a:solidFill>
              <a:ln>
                <a:noFill/>
              </a:ln>
              <a:effectLst/>
            </c:spPr>
            <c:extLst>
              <c:ext xmlns:c16="http://schemas.microsoft.com/office/drawing/2014/chart" uri="{C3380CC4-5D6E-409C-BE32-E72D297353CC}">
                <c16:uniqueId val="{00000010-12E8-4926-AEF3-CC3A8FFE30FB}"/>
              </c:ext>
            </c:extLst>
          </c:dPt>
          <c:dPt>
            <c:idx val="3"/>
            <c:invertIfNegative val="0"/>
            <c:bubble3D val="0"/>
            <c:spPr>
              <a:solidFill>
                <a:srgbClr val="5B9945"/>
              </a:solidFill>
              <a:ln>
                <a:noFill/>
              </a:ln>
              <a:effectLst/>
            </c:spPr>
            <c:extLst>
              <c:ext xmlns:c16="http://schemas.microsoft.com/office/drawing/2014/chart" uri="{C3380CC4-5D6E-409C-BE32-E72D297353CC}">
                <c16:uniqueId val="{00000011-12E8-4926-AEF3-CC3A8FFE30FB}"/>
              </c:ext>
            </c:extLst>
          </c:dPt>
          <c:dPt>
            <c:idx val="4"/>
            <c:invertIfNegative val="0"/>
            <c:bubble3D val="0"/>
            <c:spPr>
              <a:solidFill>
                <a:srgbClr val="E2051A"/>
              </a:solidFill>
              <a:ln>
                <a:noFill/>
              </a:ln>
              <a:effectLst/>
            </c:spPr>
            <c:extLst>
              <c:ext xmlns:c16="http://schemas.microsoft.com/office/drawing/2014/chart" uri="{C3380CC4-5D6E-409C-BE32-E72D297353CC}">
                <c16:uniqueId val="{00000012-12E8-4926-AEF3-CC3A8FFE30FB}"/>
              </c:ext>
            </c:extLst>
          </c:dPt>
          <c:dPt>
            <c:idx val="5"/>
            <c:invertIfNegative val="0"/>
            <c:bubble3D val="0"/>
            <c:spPr>
              <a:solidFill>
                <a:srgbClr val="646363"/>
              </a:solidFill>
              <a:ln>
                <a:noFill/>
              </a:ln>
              <a:effectLst/>
            </c:spPr>
            <c:extLst>
              <c:ext xmlns:c16="http://schemas.microsoft.com/office/drawing/2014/chart" uri="{C3380CC4-5D6E-409C-BE32-E72D297353CC}">
                <c16:uniqueId val="{00000013-12E8-4926-AEF3-CC3A8FFE30FB}"/>
              </c:ext>
            </c:extLst>
          </c:dPt>
          <c:dLbls>
            <c:dLbl>
              <c:idx val="5"/>
              <c:layout>
                <c:manualLayout>
                  <c:x val="-1.236485125118532E-16"/>
                  <c:y val="6.01501952645238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2E8-4926-AEF3-CC3A8FFE30F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eta IGM" panose="02000503040000020004" pitchFamily="2" charset="0"/>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1 Tag pro Woche</c:v>
                </c:pt>
                <c:pt idx="1">
                  <c:v>2-3 Tage pro Woche</c:v>
                </c:pt>
                <c:pt idx="2">
                  <c:v>4 Tage pro Woche</c:v>
                </c:pt>
                <c:pt idx="3">
                  <c:v>Die ganze Arbeitszeit</c:v>
                </c:pt>
                <c:pt idx="4">
                  <c:v>Flexibles Modell</c:v>
                </c:pt>
                <c:pt idx="5">
                  <c:v>Gar nicht</c:v>
                </c:pt>
              </c:strCache>
            </c:strRef>
          </c:cat>
          <c:val>
            <c:numRef>
              <c:f>Tabelle1!$B$2:$B$7</c:f>
              <c:numCache>
                <c:formatCode>0.00%</c:formatCode>
                <c:ptCount val="6"/>
                <c:pt idx="0">
                  <c:v>0.10076032604972944</c:v>
                </c:pt>
                <c:pt idx="1">
                  <c:v>0.41365846975820264</c:v>
                </c:pt>
                <c:pt idx="2">
                  <c:v>0.13289999999999999</c:v>
                </c:pt>
                <c:pt idx="3">
                  <c:v>0.13131036372354271</c:v>
                </c:pt>
                <c:pt idx="4">
                  <c:v>0.18405370230837728</c:v>
                </c:pt>
                <c:pt idx="5">
                  <c:v>3.733132406329201E-2</c:v>
                </c:pt>
              </c:numCache>
            </c:numRef>
          </c:val>
          <c:extLst>
            <c:ext xmlns:c16="http://schemas.microsoft.com/office/drawing/2014/chart" uri="{C3380CC4-5D6E-409C-BE32-E72D297353CC}">
              <c16:uniqueId val="{00000000-368B-234C-8F70-EFA6A9929DFF}"/>
            </c:ext>
          </c:extLst>
        </c:ser>
        <c:dLbls>
          <c:dLblPos val="inEnd"/>
          <c:showLegendKey val="0"/>
          <c:showVal val="1"/>
          <c:showCatName val="0"/>
          <c:showSerName val="0"/>
          <c:showPercent val="0"/>
          <c:showBubbleSize val="0"/>
        </c:dLbls>
        <c:gapWidth val="150"/>
        <c:axId val="309028975"/>
        <c:axId val="309030655"/>
      </c:barChart>
      <c:catAx>
        <c:axId val="309028975"/>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00" b="0" i="0" u="none" strike="noStrike" kern="1200" baseline="0">
                <a:solidFill>
                  <a:srgbClr val="3C3C3B"/>
                </a:solidFill>
                <a:latin typeface="Meta IGM" panose="02000503040000020004" pitchFamily="2" charset="0"/>
                <a:ea typeface="+mn-ea"/>
                <a:cs typeface="+mn-cs"/>
              </a:defRPr>
            </a:pPr>
            <a:endParaRPr lang="de-DE"/>
          </a:p>
        </c:txPr>
        <c:crossAx val="309030655"/>
        <c:crosses val="autoZero"/>
        <c:auto val="1"/>
        <c:lblAlgn val="ctr"/>
        <c:lblOffset val="100"/>
        <c:noMultiLvlLbl val="0"/>
      </c:catAx>
      <c:valAx>
        <c:axId val="309030655"/>
        <c:scaling>
          <c:orientation val="minMax"/>
        </c:scaling>
        <c:delete val="0"/>
        <c:axPos val="l"/>
        <c:majorGridlines>
          <c:spPr>
            <a:ln w="9525" cap="flat" cmpd="sng" algn="ctr">
              <a:solidFill>
                <a:schemeClr val="accent6"/>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3C3C3B"/>
                </a:solidFill>
                <a:latin typeface="Meta IGM" panose="02000503040000020004" pitchFamily="2" charset="0"/>
                <a:ea typeface="+mn-ea"/>
                <a:cs typeface="+mn-cs"/>
              </a:defRPr>
            </a:pPr>
            <a:endParaRPr lang="de-DE"/>
          </a:p>
        </c:txPr>
        <c:crossAx val="3090289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outerShdw blurRad="50800" dist="38100" algn="l" rotWithShape="0">
        <a:prstClr val="black">
          <a:alpha val="40000"/>
        </a:prstClr>
      </a:outerShdw>
    </a:effectLst>
  </c:spPr>
  <c:txPr>
    <a:bodyPr/>
    <a:lstStyle/>
    <a:p>
      <a:pPr>
        <a:defRPr sz="1200">
          <a:solidFill>
            <a:srgbClr val="3C3C3B"/>
          </a:solidFill>
          <a:latin typeface="Meta for IGM Pro" panose="02000503040000020004" pitchFamily="2" charset="0"/>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spc="0" baseline="0">
                <a:solidFill>
                  <a:srgbClr val="3C3C3B"/>
                </a:solidFill>
                <a:latin typeface="Meta IGM" panose="02000503040000020004" pitchFamily="2" charset="0"/>
                <a:ea typeface="+mn-ea"/>
                <a:cs typeface="+mn-cs"/>
              </a:defRPr>
            </a:pPr>
            <a:r>
              <a:rPr lang="de-DE"/>
              <a:t>Wo hast du mobil gearbeitet?</a:t>
            </a:r>
          </a:p>
        </c:rich>
      </c:tx>
      <c:overlay val="0"/>
      <c:spPr>
        <a:noFill/>
        <a:ln>
          <a:noFill/>
        </a:ln>
        <a:effectLst/>
      </c:spPr>
      <c:txPr>
        <a:bodyPr rot="0" spcFirstLastPara="1" vertOverflow="ellipsis" vert="horz" wrap="square" anchor="ctr" anchorCtr="1"/>
        <a:lstStyle/>
        <a:p>
          <a:pPr>
            <a:defRPr sz="1500" b="1" i="0" u="none" strike="noStrike" kern="1200" spc="0" baseline="0">
              <a:solidFill>
                <a:srgbClr val="3C3C3B"/>
              </a:solidFill>
              <a:latin typeface="Meta IGM" panose="02000503040000020004" pitchFamily="2" charset="0"/>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Anzahl von Frage 8 Wo hast du mobil gearbeitet?</c:v>
                </c:pt>
              </c:strCache>
            </c:strRef>
          </c:tx>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7C82-427E-828A-1F91809D5EBF}"/>
              </c:ext>
            </c:extLst>
          </c:dPt>
          <c:dPt>
            <c:idx val="2"/>
            <c:invertIfNegative val="0"/>
            <c:bubble3D val="0"/>
            <c:spPr>
              <a:solidFill>
                <a:srgbClr val="2F80AB"/>
              </a:solidFill>
              <a:ln>
                <a:noFill/>
              </a:ln>
              <a:effectLst/>
            </c:spPr>
            <c:extLst>
              <c:ext xmlns:c16="http://schemas.microsoft.com/office/drawing/2014/chart" uri="{C3380CC4-5D6E-409C-BE32-E72D297353CC}">
                <c16:uniqueId val="{00000003-7C82-427E-828A-1F91809D5EB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eta IGM" panose="02000503040000020004" pitchFamily="2" charset="0"/>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In einem Arbeitszimmer</c:v>
                </c:pt>
                <c:pt idx="1">
                  <c:v>Wohn-/Esszimmertisch</c:v>
                </c:pt>
                <c:pt idx="2">
                  <c:v>An einem anderen Ort</c:v>
                </c:pt>
              </c:strCache>
            </c:strRef>
          </c:cat>
          <c:val>
            <c:numRef>
              <c:f>Tabelle1!$B$2:$B$4</c:f>
              <c:numCache>
                <c:formatCode>0.00%</c:formatCode>
                <c:ptCount val="3"/>
                <c:pt idx="0">
                  <c:v>0.62242114236999146</c:v>
                </c:pt>
                <c:pt idx="1">
                  <c:v>0.27834612105711848</c:v>
                </c:pt>
                <c:pt idx="2">
                  <c:v>9.9232736572890029E-2</c:v>
                </c:pt>
              </c:numCache>
            </c:numRef>
          </c:val>
          <c:extLst>
            <c:ext xmlns:c16="http://schemas.microsoft.com/office/drawing/2014/chart" uri="{C3380CC4-5D6E-409C-BE32-E72D297353CC}">
              <c16:uniqueId val="{00000004-7C82-427E-828A-1F91809D5EBF}"/>
            </c:ext>
          </c:extLst>
        </c:ser>
        <c:dLbls>
          <c:dLblPos val="inEnd"/>
          <c:showLegendKey val="0"/>
          <c:showVal val="1"/>
          <c:showCatName val="0"/>
          <c:showSerName val="0"/>
          <c:showPercent val="0"/>
          <c:showBubbleSize val="0"/>
        </c:dLbls>
        <c:gapWidth val="150"/>
        <c:axId val="309028975"/>
        <c:axId val="309030655"/>
      </c:barChart>
      <c:catAx>
        <c:axId val="309028975"/>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00" b="0" i="0" u="none" strike="noStrike" kern="1200" baseline="0">
                <a:solidFill>
                  <a:srgbClr val="3C3C3B"/>
                </a:solidFill>
                <a:latin typeface="Meta IGM" panose="02000503040000020004" pitchFamily="2" charset="0"/>
                <a:ea typeface="+mn-ea"/>
                <a:cs typeface="+mn-cs"/>
              </a:defRPr>
            </a:pPr>
            <a:endParaRPr lang="de-DE"/>
          </a:p>
        </c:txPr>
        <c:crossAx val="309030655"/>
        <c:crosses val="autoZero"/>
        <c:auto val="1"/>
        <c:lblAlgn val="ctr"/>
        <c:lblOffset val="100"/>
        <c:noMultiLvlLbl val="0"/>
      </c:catAx>
      <c:valAx>
        <c:axId val="309030655"/>
        <c:scaling>
          <c:orientation val="minMax"/>
        </c:scaling>
        <c:delete val="1"/>
        <c:axPos val="l"/>
        <c:majorGridlines>
          <c:spPr>
            <a:ln w="9525" cap="flat" cmpd="sng" algn="ctr">
              <a:solidFill>
                <a:schemeClr val="accent6"/>
              </a:solidFill>
              <a:round/>
            </a:ln>
            <a:effectLst/>
          </c:spPr>
        </c:majorGridlines>
        <c:numFmt formatCode="0.00%" sourceLinked="1"/>
        <c:majorTickMark val="none"/>
        <c:minorTickMark val="none"/>
        <c:tickLblPos val="nextTo"/>
        <c:crossAx val="3090289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3C3C3B"/>
          </a:solidFill>
          <a:latin typeface="Meta for IGM Pro" panose="02000503040000020004" pitchFamily="2" charset="0"/>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b="1" dirty="0"/>
              <a:t>Zur Verfügung stehender Arbeitsbereich im Homeoffice</a:t>
            </a:r>
          </a:p>
          <a:p>
            <a:pPr>
              <a:defRPr/>
            </a:pPr>
            <a:r>
              <a:rPr lang="de-DE"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clustered"/>
        <c:varyColors val="0"/>
        <c:ser>
          <c:idx val="0"/>
          <c:order val="0"/>
          <c:tx>
            <c:strRef>
              <c:f>Arbeitsbereich!$C$3</c:f>
              <c:strCache>
                <c:ptCount val="1"/>
                <c:pt idx="0">
                  <c:v>haben eigenen, abgegrenzten Bereich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Arbeitsbereich!$B$4:$B$11</c:f>
              <c:strCache>
                <c:ptCount val="8"/>
                <c:pt idx="0">
                  <c:v>Insgesamt</c:v>
                </c:pt>
                <c:pt idx="2">
                  <c:v>Frauen</c:v>
                </c:pt>
                <c:pt idx="3">
                  <c:v>Männer</c:v>
                </c:pt>
                <c:pt idx="5">
                  <c:v>18-29 jährige</c:v>
                </c:pt>
                <c:pt idx="6">
                  <c:v>30-49 jährige</c:v>
                </c:pt>
                <c:pt idx="7">
                  <c:v>50 Jahre &amp; älter</c:v>
                </c:pt>
              </c:strCache>
            </c:strRef>
          </c:cat>
          <c:val>
            <c:numRef>
              <c:f>Arbeitsbereich!$C$4:$C$11</c:f>
              <c:numCache>
                <c:formatCode>General</c:formatCode>
                <c:ptCount val="8"/>
                <c:pt idx="0">
                  <c:v>52</c:v>
                </c:pt>
                <c:pt idx="2">
                  <c:v>53</c:v>
                </c:pt>
                <c:pt idx="3">
                  <c:v>51</c:v>
                </c:pt>
                <c:pt idx="5">
                  <c:v>36</c:v>
                </c:pt>
                <c:pt idx="6">
                  <c:v>47</c:v>
                </c:pt>
                <c:pt idx="7">
                  <c:v>69</c:v>
                </c:pt>
              </c:numCache>
            </c:numRef>
          </c:val>
          <c:extLst>
            <c:ext xmlns:c16="http://schemas.microsoft.com/office/drawing/2014/chart" uri="{C3380CC4-5D6E-409C-BE32-E72D297353CC}">
              <c16:uniqueId val="{00000000-654C-4ACB-9785-C7714941E02C}"/>
            </c:ext>
          </c:extLst>
        </c:ser>
        <c:ser>
          <c:idx val="1"/>
          <c:order val="1"/>
          <c:tx>
            <c:strRef>
              <c:f>Arbeitsbereich!$D$3</c:f>
              <c:strCache>
                <c:ptCount val="1"/>
                <c:pt idx="0">
                  <c:v>arbeiten in einem normalen Wohnraum</c:v>
                </c:pt>
              </c:strCache>
            </c:strRef>
          </c:tx>
          <c:spPr>
            <a:solidFill>
              <a:schemeClr val="accent2"/>
            </a:solidFill>
            <a:ln>
              <a:noFill/>
            </a:ln>
            <a:effectLst/>
          </c:spPr>
          <c:invertIfNegative val="0"/>
          <c:cat>
            <c:strRef>
              <c:f>Arbeitsbereich!$B$4:$B$11</c:f>
              <c:strCache>
                <c:ptCount val="8"/>
                <c:pt idx="0">
                  <c:v>Insgesamt</c:v>
                </c:pt>
                <c:pt idx="2">
                  <c:v>Frauen</c:v>
                </c:pt>
                <c:pt idx="3">
                  <c:v>Männer</c:v>
                </c:pt>
                <c:pt idx="5">
                  <c:v>18-29 jährige</c:v>
                </c:pt>
                <c:pt idx="6">
                  <c:v>30-49 jährige</c:v>
                </c:pt>
                <c:pt idx="7">
                  <c:v>50 Jahre &amp; älter</c:v>
                </c:pt>
              </c:strCache>
            </c:strRef>
          </c:cat>
          <c:val>
            <c:numRef>
              <c:f>Arbeitsbereich!$D$4:$D$11</c:f>
              <c:numCache>
                <c:formatCode>General</c:formatCode>
                <c:ptCount val="8"/>
                <c:pt idx="0">
                  <c:v>48</c:v>
                </c:pt>
                <c:pt idx="2">
                  <c:v>47</c:v>
                </c:pt>
                <c:pt idx="3">
                  <c:v>49</c:v>
                </c:pt>
                <c:pt idx="5">
                  <c:v>63</c:v>
                </c:pt>
                <c:pt idx="6">
                  <c:v>53</c:v>
                </c:pt>
                <c:pt idx="7">
                  <c:v>31</c:v>
                </c:pt>
              </c:numCache>
            </c:numRef>
          </c:val>
          <c:extLst>
            <c:ext xmlns:c16="http://schemas.microsoft.com/office/drawing/2014/chart" uri="{C3380CC4-5D6E-409C-BE32-E72D297353CC}">
              <c16:uniqueId val="{00000001-654C-4ACB-9785-C7714941E02C}"/>
            </c:ext>
          </c:extLst>
        </c:ser>
        <c:dLbls>
          <c:showLegendKey val="0"/>
          <c:showVal val="0"/>
          <c:showCatName val="0"/>
          <c:showSerName val="0"/>
          <c:showPercent val="0"/>
          <c:showBubbleSize val="0"/>
        </c:dLbls>
        <c:gapWidth val="182"/>
        <c:axId val="635572696"/>
        <c:axId val="635579256"/>
      </c:barChart>
      <c:catAx>
        <c:axId val="635572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35579256"/>
        <c:crosses val="autoZero"/>
        <c:auto val="1"/>
        <c:lblAlgn val="ctr"/>
        <c:lblOffset val="100"/>
        <c:noMultiLvlLbl val="0"/>
      </c:catAx>
      <c:valAx>
        <c:axId val="635579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35572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spc="0" baseline="0">
                <a:solidFill>
                  <a:srgbClr val="3C3C3B"/>
                </a:solidFill>
                <a:latin typeface="Meta IGM" panose="02000503040000020004" pitchFamily="2" charset="0"/>
                <a:ea typeface="+mn-ea"/>
                <a:cs typeface="+mn-cs"/>
              </a:defRPr>
            </a:pPr>
            <a:r>
              <a:rPr lang="de-DE" dirty="0"/>
              <a:t>Könntest Du dir vorstellen, in einem flexiblen </a:t>
            </a:r>
            <a:r>
              <a:rPr lang="de-DE" dirty="0" smtClean="0"/>
              <a:t>Modell</a:t>
            </a:r>
            <a:r>
              <a:rPr lang="de-DE" baseline="0" dirty="0" smtClean="0"/>
              <a:t> </a:t>
            </a:r>
            <a:r>
              <a:rPr lang="de-DE" dirty="0" smtClean="0"/>
              <a:t>einen </a:t>
            </a:r>
            <a:r>
              <a:rPr lang="de-DE" dirty="0"/>
              <a:t>Arbeitsplatz im Betrieb mit anderen Kolleg*innen zu teilen?</a:t>
            </a:r>
          </a:p>
        </c:rich>
      </c:tx>
      <c:layout>
        <c:manualLayout>
          <c:xMode val="edge"/>
          <c:yMode val="edge"/>
          <c:x val="0.12821492549526145"/>
          <c:y val="4.432077070552512E-2"/>
        </c:manualLayout>
      </c:layout>
      <c:overlay val="0"/>
      <c:spPr>
        <a:noFill/>
        <a:ln>
          <a:noFill/>
        </a:ln>
        <a:effectLst/>
      </c:spPr>
      <c:txPr>
        <a:bodyPr rot="0" spcFirstLastPara="1" vertOverflow="ellipsis" vert="horz" wrap="square" anchor="ctr" anchorCtr="1"/>
        <a:lstStyle/>
        <a:p>
          <a:pPr>
            <a:defRPr sz="1500" b="1" i="0" u="none" strike="noStrike" kern="1200" spc="0" baseline="0">
              <a:solidFill>
                <a:srgbClr val="3C3C3B"/>
              </a:solidFill>
              <a:latin typeface="Meta IGM" panose="02000503040000020004" pitchFamily="2" charset="0"/>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Anzahl von Frage 13 Könntest Du dir vorstellen, in einem flexiblen Modell(Wechsel Anwesenheit und mobile Arbeit)einen Arbeitsplatz im Betrieb mit anderen Kolleg*innen zu teilen?</c:v>
                </c:pt>
              </c:strCache>
            </c:strRef>
          </c:tx>
          <c:spPr>
            <a:solidFill>
              <a:schemeClr val="accent1"/>
            </a:solidFill>
            <a:ln>
              <a:noFill/>
            </a:ln>
            <a:effectLst/>
          </c:spPr>
          <c:invertIfNegative val="0"/>
          <c:dPt>
            <c:idx val="1"/>
            <c:invertIfNegative val="0"/>
            <c:bubble3D val="0"/>
            <c:spPr>
              <a:solidFill>
                <a:srgbClr val="EAB500"/>
              </a:solidFill>
              <a:ln>
                <a:noFill/>
              </a:ln>
              <a:effectLst/>
            </c:spPr>
            <c:extLst>
              <c:ext xmlns:c16="http://schemas.microsoft.com/office/drawing/2014/chart" uri="{C3380CC4-5D6E-409C-BE32-E72D297353CC}">
                <c16:uniqueId val="{00000001-0845-402B-BA88-DF300CD4ED59}"/>
              </c:ext>
            </c:extLst>
          </c:dPt>
          <c:dPt>
            <c:idx val="2"/>
            <c:invertIfNegative val="0"/>
            <c:bubble3D val="0"/>
            <c:spPr>
              <a:solidFill>
                <a:srgbClr val="2F80AB"/>
              </a:solidFill>
              <a:ln>
                <a:noFill/>
              </a:ln>
              <a:effectLst/>
            </c:spPr>
            <c:extLst>
              <c:ext xmlns:c16="http://schemas.microsoft.com/office/drawing/2014/chart" uri="{C3380CC4-5D6E-409C-BE32-E72D297353CC}">
                <c16:uniqueId val="{00000003-0845-402B-BA88-DF300CD4ED5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eta IGM" panose="02000503040000020004" pitchFamily="2" charset="0"/>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3"/>
                <c:pt idx="0">
                  <c:v>Ja</c:v>
                </c:pt>
                <c:pt idx="1">
                  <c:v>Kommt darauf an</c:v>
                </c:pt>
                <c:pt idx="2">
                  <c:v>Nein</c:v>
                </c:pt>
              </c:strCache>
            </c:strRef>
          </c:cat>
          <c:val>
            <c:numRef>
              <c:f>Tabelle1!$B$2:$B$6</c:f>
              <c:numCache>
                <c:formatCode>0.00%</c:formatCode>
                <c:ptCount val="5"/>
                <c:pt idx="0">
                  <c:v>0.60433875677930748</c:v>
                </c:pt>
                <c:pt idx="1">
                  <c:v>0.1278264497288277</c:v>
                </c:pt>
                <c:pt idx="2">
                  <c:v>0.26783479349186484</c:v>
                </c:pt>
              </c:numCache>
            </c:numRef>
          </c:val>
          <c:extLst>
            <c:ext xmlns:c16="http://schemas.microsoft.com/office/drawing/2014/chart" uri="{C3380CC4-5D6E-409C-BE32-E72D297353CC}">
              <c16:uniqueId val="{00000004-0845-402B-BA88-DF300CD4ED59}"/>
            </c:ext>
          </c:extLst>
        </c:ser>
        <c:dLbls>
          <c:dLblPos val="inEnd"/>
          <c:showLegendKey val="0"/>
          <c:showVal val="1"/>
          <c:showCatName val="0"/>
          <c:showSerName val="0"/>
          <c:showPercent val="0"/>
          <c:showBubbleSize val="0"/>
        </c:dLbls>
        <c:gapWidth val="150"/>
        <c:axId val="309028975"/>
        <c:axId val="309030655"/>
      </c:barChart>
      <c:catAx>
        <c:axId val="309028975"/>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00" b="0" i="0" u="none" strike="noStrike" kern="1200" baseline="0">
                <a:solidFill>
                  <a:srgbClr val="3C3C3B"/>
                </a:solidFill>
                <a:latin typeface="Meta IGM" panose="02000503040000020004" pitchFamily="2" charset="0"/>
                <a:ea typeface="+mn-ea"/>
                <a:cs typeface="+mn-cs"/>
              </a:defRPr>
            </a:pPr>
            <a:endParaRPr lang="de-DE"/>
          </a:p>
        </c:txPr>
        <c:crossAx val="309030655"/>
        <c:crosses val="autoZero"/>
        <c:auto val="1"/>
        <c:lblAlgn val="ctr"/>
        <c:lblOffset val="100"/>
        <c:noMultiLvlLbl val="0"/>
      </c:catAx>
      <c:valAx>
        <c:axId val="309030655"/>
        <c:scaling>
          <c:orientation val="minMax"/>
        </c:scaling>
        <c:delete val="1"/>
        <c:axPos val="l"/>
        <c:majorGridlines>
          <c:spPr>
            <a:ln w="9525" cap="flat" cmpd="sng" algn="ctr">
              <a:solidFill>
                <a:schemeClr val="accent6"/>
              </a:solidFill>
              <a:round/>
            </a:ln>
            <a:effectLst/>
          </c:spPr>
        </c:majorGridlines>
        <c:numFmt formatCode="0.00%" sourceLinked="1"/>
        <c:majorTickMark val="none"/>
        <c:minorTickMark val="none"/>
        <c:tickLblPos val="nextTo"/>
        <c:crossAx val="3090289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3C3C3B"/>
          </a:solidFill>
          <a:latin typeface="Meta for IGM Pro" panose="02000503040000020004" pitchFamily="2" charset="0"/>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8492C6-ED8A-564E-B3D1-6FC36A6D94CE}"/>
              </a:ext>
            </a:extLst>
          </p:cNvPr>
          <p:cNvSpPr>
            <a:spLocks noGrp="1"/>
          </p:cNvSpPr>
          <p:nvPr>
            <p:ph type="hdr" sz="quarter"/>
          </p:nvPr>
        </p:nvSpPr>
        <p:spPr>
          <a:xfrm>
            <a:off x="1" y="0"/>
            <a:ext cx="3076363" cy="513508"/>
          </a:xfrm>
          <a:prstGeom prst="rect">
            <a:avLst/>
          </a:prstGeom>
        </p:spPr>
        <p:txBody>
          <a:bodyPr vert="horz" lIns="186552" tIns="186552" rIns="186552" bIns="186552" rtlCol="0"/>
          <a:lstStyle>
            <a:lvl1pPr algn="l">
              <a:defRPr sz="1200"/>
            </a:lvl1pPr>
          </a:lstStyle>
          <a:p>
            <a:endParaRPr lang="de-DE" sz="1000" dirty="0">
              <a:latin typeface="Meta IGM" panose="02000503040000020004" pitchFamily="2" charset="0"/>
            </a:endParaRPr>
          </a:p>
        </p:txBody>
      </p:sp>
      <p:sp>
        <p:nvSpPr>
          <p:cNvPr id="3" name="Datumsplatzhalter 2">
            <a:extLst>
              <a:ext uri="{FF2B5EF4-FFF2-40B4-BE49-F238E27FC236}">
                <a16:creationId xmlns:a16="http://schemas.microsoft.com/office/drawing/2014/main" id="{8DC568E1-C914-E044-B5DC-41DA91055CA8}"/>
              </a:ext>
            </a:extLst>
          </p:cNvPr>
          <p:cNvSpPr>
            <a:spLocks noGrp="1"/>
          </p:cNvSpPr>
          <p:nvPr>
            <p:ph type="dt" sz="quarter" idx="1"/>
          </p:nvPr>
        </p:nvSpPr>
        <p:spPr>
          <a:xfrm>
            <a:off x="4021295" y="0"/>
            <a:ext cx="3076363" cy="513508"/>
          </a:xfrm>
          <a:prstGeom prst="rect">
            <a:avLst/>
          </a:prstGeom>
        </p:spPr>
        <p:txBody>
          <a:bodyPr vert="horz" lIns="186552" tIns="186552" rIns="186552" bIns="186552" rtlCol="0"/>
          <a:lstStyle>
            <a:lvl1pPr algn="r">
              <a:defRPr sz="1200"/>
            </a:lvl1pPr>
          </a:lstStyle>
          <a:p>
            <a:fld id="{D893A924-A15F-FB45-9450-A978DD7F2A70}" type="datetimeFigureOut">
              <a:rPr lang="de-DE" sz="1000">
                <a:latin typeface="Meta IGM" panose="02000503040000020004" pitchFamily="2" charset="0"/>
              </a:rPr>
              <a:t>07.06.2021</a:t>
            </a:fld>
            <a:endParaRPr lang="de-DE" sz="1000" dirty="0">
              <a:latin typeface="Meta IGM" panose="02000503040000020004" pitchFamily="2" charset="0"/>
            </a:endParaRPr>
          </a:p>
        </p:txBody>
      </p:sp>
      <p:sp>
        <p:nvSpPr>
          <p:cNvPr id="4" name="Fußzeilenplatzhalter 3">
            <a:extLst>
              <a:ext uri="{FF2B5EF4-FFF2-40B4-BE49-F238E27FC236}">
                <a16:creationId xmlns:a16="http://schemas.microsoft.com/office/drawing/2014/main" id="{3951DF70-631C-BE4E-95FD-56CEFF6C4B0E}"/>
              </a:ext>
            </a:extLst>
          </p:cNvPr>
          <p:cNvSpPr>
            <a:spLocks noGrp="1"/>
          </p:cNvSpPr>
          <p:nvPr>
            <p:ph type="ftr" sz="quarter" idx="2"/>
          </p:nvPr>
        </p:nvSpPr>
        <p:spPr>
          <a:xfrm>
            <a:off x="1" y="9721107"/>
            <a:ext cx="3076363" cy="513507"/>
          </a:xfrm>
          <a:prstGeom prst="rect">
            <a:avLst/>
          </a:prstGeom>
        </p:spPr>
        <p:txBody>
          <a:bodyPr vert="horz" lIns="186552" tIns="186552" rIns="186552" bIns="186552" rtlCol="0" anchor="b"/>
          <a:lstStyle>
            <a:lvl1pPr algn="l">
              <a:defRPr sz="1200"/>
            </a:lvl1pPr>
          </a:lstStyle>
          <a:p>
            <a:endParaRPr lang="de-DE" sz="1000">
              <a:latin typeface="Meta IGM" panose="02000503040000020004" pitchFamily="2" charset="0"/>
            </a:endParaRPr>
          </a:p>
        </p:txBody>
      </p:sp>
      <p:sp>
        <p:nvSpPr>
          <p:cNvPr id="5" name="Foliennummernplatzhalter 4">
            <a:extLst>
              <a:ext uri="{FF2B5EF4-FFF2-40B4-BE49-F238E27FC236}">
                <a16:creationId xmlns:a16="http://schemas.microsoft.com/office/drawing/2014/main" id="{F1822CB3-F0D6-5A45-9129-191C5695EAB4}"/>
              </a:ext>
            </a:extLst>
          </p:cNvPr>
          <p:cNvSpPr>
            <a:spLocks noGrp="1"/>
          </p:cNvSpPr>
          <p:nvPr>
            <p:ph type="sldNum" sz="quarter" idx="3"/>
          </p:nvPr>
        </p:nvSpPr>
        <p:spPr>
          <a:xfrm>
            <a:off x="4021295" y="9721107"/>
            <a:ext cx="3076363" cy="513507"/>
          </a:xfrm>
          <a:prstGeom prst="rect">
            <a:avLst/>
          </a:prstGeom>
        </p:spPr>
        <p:txBody>
          <a:bodyPr vert="horz" lIns="186552" tIns="186552" rIns="186552" bIns="186552" rtlCol="0" anchor="b"/>
          <a:lstStyle>
            <a:lvl1pPr algn="r">
              <a:defRPr sz="1200"/>
            </a:lvl1pPr>
          </a:lstStyle>
          <a:p>
            <a:fld id="{53B84A8F-D800-3D49-A16E-28CD7380C913}" type="slidenum">
              <a:rPr lang="de-DE" sz="1000">
                <a:latin typeface="Meta IGM" panose="02000503040000020004" pitchFamily="2" charset="0"/>
              </a:rPr>
              <a:t>‹Nr.›</a:t>
            </a:fld>
            <a:endParaRPr lang="de-DE" sz="1000">
              <a:latin typeface="Meta IGM" panose="02000503040000020004" pitchFamily="2" charset="0"/>
            </a:endParaRPr>
          </a:p>
        </p:txBody>
      </p:sp>
    </p:spTree>
    <p:extLst>
      <p:ext uri="{BB962C8B-B14F-4D97-AF65-F5344CB8AC3E}">
        <p14:creationId xmlns:p14="http://schemas.microsoft.com/office/powerpoint/2010/main" val="418349253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186552" tIns="186552" rIns="186552" bIns="186552" rtlCol="0"/>
          <a:lstStyle>
            <a:lvl1pPr algn="l">
              <a:defRPr sz="1000" b="0" i="0">
                <a:latin typeface="Meta IGM" panose="02000503040000020004" pitchFamily="2" charset="0"/>
              </a:defRPr>
            </a:lvl1pPr>
          </a:lstStyle>
          <a:p>
            <a:endParaRPr lang="de-DE" dirty="0"/>
          </a:p>
        </p:txBody>
      </p:sp>
      <p:sp>
        <p:nvSpPr>
          <p:cNvPr id="3" name="Datumsplatzhalter 2"/>
          <p:cNvSpPr>
            <a:spLocks noGrp="1"/>
          </p:cNvSpPr>
          <p:nvPr>
            <p:ph type="dt" idx="1"/>
          </p:nvPr>
        </p:nvSpPr>
        <p:spPr>
          <a:xfrm>
            <a:off x="4021295" y="0"/>
            <a:ext cx="3076363" cy="513508"/>
          </a:xfrm>
          <a:prstGeom prst="rect">
            <a:avLst/>
          </a:prstGeom>
        </p:spPr>
        <p:txBody>
          <a:bodyPr vert="horz" lIns="186552" tIns="186552" rIns="186552" bIns="186552" rtlCol="0"/>
          <a:lstStyle>
            <a:lvl1pPr algn="r">
              <a:defRPr sz="1000" b="0" i="0">
                <a:latin typeface="Meta IGM" panose="02000503040000020004" pitchFamily="2" charset="0"/>
              </a:defRPr>
            </a:lvl1pPr>
          </a:lstStyle>
          <a:p>
            <a:fld id="{16B77BA6-83BE-5742-8C0B-6F675812BA19}" type="datetimeFigureOut">
              <a:rPr lang="de-DE" smtClean="0"/>
              <a:pPr/>
              <a:t>07.06.2021</a:t>
            </a:fld>
            <a:endParaRPr lang="de-DE" dirty="0"/>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de-DE" dirty="0"/>
          </a:p>
        </p:txBody>
      </p:sp>
      <p:sp>
        <p:nvSpPr>
          <p:cNvPr id="5" name="Notizenplatzhalter 4"/>
          <p:cNvSpPr>
            <a:spLocks noGrp="1"/>
          </p:cNvSpPr>
          <p:nvPr>
            <p:ph type="body" sz="quarter" idx="3"/>
          </p:nvPr>
        </p:nvSpPr>
        <p:spPr>
          <a:xfrm>
            <a:off x="709931" y="4925407"/>
            <a:ext cx="5679440" cy="4029879"/>
          </a:xfrm>
          <a:prstGeom prst="rect">
            <a:avLst/>
          </a:prstGeom>
        </p:spPr>
        <p:txBody>
          <a:bodyPr vert="horz" lIns="94768" tIns="47384" rIns="94768" bIns="47384"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1" y="9721107"/>
            <a:ext cx="3076363" cy="513507"/>
          </a:xfrm>
          <a:prstGeom prst="rect">
            <a:avLst/>
          </a:prstGeom>
        </p:spPr>
        <p:txBody>
          <a:bodyPr vert="horz" lIns="186552" tIns="186552" rIns="186552" bIns="186552" rtlCol="0" anchor="b"/>
          <a:lstStyle>
            <a:lvl1pPr algn="l">
              <a:defRPr sz="1000" b="0" i="0">
                <a:latin typeface="Meta IGM" panose="02000503040000020004" pitchFamily="2" charset="0"/>
              </a:defRPr>
            </a:lvl1pPr>
          </a:lstStyle>
          <a:p>
            <a:endParaRPr lang="de-DE" dirty="0"/>
          </a:p>
        </p:txBody>
      </p:sp>
      <p:sp>
        <p:nvSpPr>
          <p:cNvPr id="7" name="Foliennummernplatzhalter 6"/>
          <p:cNvSpPr>
            <a:spLocks noGrp="1"/>
          </p:cNvSpPr>
          <p:nvPr>
            <p:ph type="sldNum" sz="quarter" idx="5"/>
          </p:nvPr>
        </p:nvSpPr>
        <p:spPr>
          <a:xfrm>
            <a:off x="4021295" y="9721107"/>
            <a:ext cx="3076363" cy="513507"/>
          </a:xfrm>
          <a:prstGeom prst="rect">
            <a:avLst/>
          </a:prstGeom>
        </p:spPr>
        <p:txBody>
          <a:bodyPr vert="horz" lIns="186552" tIns="186552" rIns="186552" bIns="186552" rtlCol="0" anchor="b"/>
          <a:lstStyle>
            <a:lvl1pPr algn="r">
              <a:defRPr sz="1000" b="0" i="0">
                <a:latin typeface="Meta IGM" panose="02000503040000020004" pitchFamily="2" charset="0"/>
              </a:defRPr>
            </a:lvl1pPr>
          </a:lstStyle>
          <a:p>
            <a:fld id="{AD868B3C-6C54-1D41-B938-33F4013C078E}" type="slidenum">
              <a:rPr lang="de-DE" smtClean="0"/>
              <a:pPr/>
              <a:t>‹Nr.›</a:t>
            </a:fld>
            <a:endParaRPr lang="de-DE" dirty="0"/>
          </a:p>
        </p:txBody>
      </p:sp>
    </p:spTree>
    <p:extLst>
      <p:ext uri="{BB962C8B-B14F-4D97-AF65-F5344CB8AC3E}">
        <p14:creationId xmlns:p14="http://schemas.microsoft.com/office/powerpoint/2010/main" val="29921914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Meta IGM" panose="02000503040000020004"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2268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Ausgestaltung hängt</a:t>
            </a:r>
            <a:r>
              <a:rPr lang="de-DE" baseline="0" dirty="0" smtClean="0"/>
              <a:t> hier maßgeblich von den vorhandenen Strukturen ab. Sind kaum betriebliche Strukturen vorhanden, können (zentrale) Online-Ansprache-Angebote gemacht werden. Derzeit setzen wir einen Prozess dazu auf.</a:t>
            </a:r>
          </a:p>
          <a:p>
            <a:r>
              <a:rPr lang="de-DE" baseline="0" dirty="0" smtClean="0"/>
              <a:t>Sind gute Strukturen vorhanden, können Vertrauenskörper mit Betriebsplänen vor Ort arbeiten. Die persönliche Ansprache ist bevorzugt. Kann aber nun durch digitale Angebote gewinnbringend ergänzt werden. </a:t>
            </a:r>
          </a:p>
        </p:txBody>
      </p:sp>
      <p:sp>
        <p:nvSpPr>
          <p:cNvPr id="4" name="Foliennummernplatzhalter 3"/>
          <p:cNvSpPr>
            <a:spLocks noGrp="1"/>
          </p:cNvSpPr>
          <p:nvPr>
            <p:ph type="sldNum" sz="quarter" idx="10"/>
          </p:nvPr>
        </p:nvSpPr>
        <p:spPr/>
        <p:txBody>
          <a:bodyPr/>
          <a:lstStyle/>
          <a:p>
            <a:fld id="{AD868B3C-6C54-1D41-B938-33F4013C078E}" type="slidenum">
              <a:rPr lang="de-DE" smtClean="0"/>
              <a:pPr/>
              <a:t>14</a:t>
            </a:fld>
            <a:endParaRPr lang="de-DE" dirty="0"/>
          </a:p>
        </p:txBody>
      </p:sp>
    </p:spTree>
    <p:extLst>
      <p:ext uri="{BB962C8B-B14F-4D97-AF65-F5344CB8AC3E}">
        <p14:creationId xmlns:p14="http://schemas.microsoft.com/office/powerpoint/2010/main" val="2649391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 Bilder von verschiedenen</a:t>
            </a:r>
            <a:r>
              <a:rPr lang="de-DE" baseline="0" dirty="0" smtClean="0"/>
              <a:t> Homeoffice-Situationen</a:t>
            </a:r>
            <a:endParaRPr lang="de-DE" dirty="0" smtClean="0"/>
          </a:p>
          <a:p>
            <a:endParaRPr lang="de-DE" dirty="0"/>
          </a:p>
        </p:txBody>
      </p:sp>
    </p:spTree>
    <p:extLst>
      <p:ext uri="{BB962C8B-B14F-4D97-AF65-F5344CB8AC3E}">
        <p14:creationId xmlns:p14="http://schemas.microsoft.com/office/powerpoint/2010/main" val="1872736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 Bilder von verschiedenen</a:t>
            </a:r>
            <a:r>
              <a:rPr lang="de-DE" baseline="0" dirty="0" smtClean="0"/>
              <a:t> Homeoffice-Situationen</a:t>
            </a:r>
            <a:endParaRPr lang="de-DE" dirty="0" smtClean="0"/>
          </a:p>
          <a:p>
            <a:endParaRPr lang="de-DE" dirty="0"/>
          </a:p>
        </p:txBody>
      </p:sp>
    </p:spTree>
    <p:extLst>
      <p:ext uri="{BB962C8B-B14F-4D97-AF65-F5344CB8AC3E}">
        <p14:creationId xmlns:p14="http://schemas.microsoft.com/office/powerpoint/2010/main" val="427375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Mobiles Arbeiten bietet für Beschäftigte und Interessenvertreter*innen Risiken und Chancen: Wie wird das Spannungsfeld bei Euch in den den Betrieben diskutiert?</a:t>
            </a:r>
          </a:p>
          <a:p>
            <a:r>
              <a:rPr lang="de-DE" dirty="0" smtClean="0"/>
              <a:t>- Ergeben sich aus de</a:t>
            </a:r>
            <a:r>
              <a:rPr lang="de-DE" baseline="0" dirty="0" smtClean="0"/>
              <a:t>r Erfahrung während der Pandemie neu Aspekte?</a:t>
            </a:r>
            <a:endParaRPr lang="de-DE" dirty="0" smtClean="0"/>
          </a:p>
          <a:p>
            <a:r>
              <a:rPr lang="de-DE" dirty="0" smtClean="0"/>
              <a:t>- Was sollte über welchen Weg (BV, TV, Gesetzgeber) geregelt werden? </a:t>
            </a:r>
          </a:p>
          <a:p>
            <a:r>
              <a:rPr lang="de-DE" dirty="0" smtClean="0"/>
              <a:t>- Wie kann Gewerkschaftsarbeit unter den Bedingungen von </a:t>
            </a:r>
            <a:r>
              <a:rPr lang="de-DE" dirty="0" err="1" smtClean="0"/>
              <a:t>HomeOffice</a:t>
            </a:r>
            <a:r>
              <a:rPr lang="de-DE" dirty="0" smtClean="0"/>
              <a:t> funktionieren?</a:t>
            </a:r>
          </a:p>
        </p:txBody>
      </p:sp>
    </p:spTree>
    <p:extLst>
      <p:ext uri="{BB962C8B-B14F-4D97-AF65-F5344CB8AC3E}">
        <p14:creationId xmlns:p14="http://schemas.microsoft.com/office/powerpoint/2010/main" val="424689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t>
            </a:r>
            <a:r>
              <a:rPr lang="de-DE" dirty="0" err="1" smtClean="0"/>
              <a:t>forsa</a:t>
            </a:r>
            <a:r>
              <a:rPr lang="de-DE" dirty="0" smtClean="0"/>
              <a:t>“-Umfrage der IG Metall:</a:t>
            </a:r>
          </a:p>
          <a:p>
            <a:r>
              <a:rPr lang="de-DE" dirty="0" smtClean="0"/>
              <a:t>78% wollen zumindest teilweise im Homeoffice </a:t>
            </a:r>
            <a:br>
              <a:rPr lang="de-DE" dirty="0" smtClean="0"/>
            </a:br>
            <a:r>
              <a:rPr lang="de-DE" dirty="0" smtClean="0"/>
              <a:t>arbeiten, 11 % nur noch im Homeoffice.</a:t>
            </a:r>
          </a:p>
          <a:p>
            <a:r>
              <a:rPr lang="de-DE" dirty="0" smtClean="0"/>
              <a:t>48% arbeiten in einem normalen Wohnraum </a:t>
            </a:r>
            <a:br>
              <a:rPr lang="de-DE" dirty="0" smtClean="0"/>
            </a:br>
            <a:r>
              <a:rPr lang="de-DE" dirty="0" smtClean="0"/>
              <a:t>(z.B. Wohnzimmer, Küchentisch). </a:t>
            </a:r>
          </a:p>
          <a:p>
            <a:r>
              <a:rPr lang="de-DE" dirty="0" smtClean="0"/>
              <a:t>50% arbeiten – zumindest teilweise – mit eigenen Geräten.</a:t>
            </a:r>
          </a:p>
          <a:p>
            <a:r>
              <a:rPr lang="de-DE" dirty="0" smtClean="0"/>
              <a:t>Nur 12% der Arbeitgeber haben die Kosten (teilweise) übernommen.</a:t>
            </a:r>
          </a:p>
          <a:p>
            <a:r>
              <a:rPr lang="de-DE" dirty="0" smtClean="0"/>
              <a:t>Insbesondere Jüngere wollen Regeln und Schutz.</a:t>
            </a:r>
          </a:p>
          <a:p>
            <a:endParaRPr lang="de-DE" dirty="0"/>
          </a:p>
        </p:txBody>
      </p:sp>
    </p:spTree>
    <p:extLst>
      <p:ext uri="{BB962C8B-B14F-4D97-AF65-F5344CB8AC3E}">
        <p14:creationId xmlns:p14="http://schemas.microsoft.com/office/powerpoint/2010/main" val="149399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„Flexibles Modell“ bezog</a:t>
            </a:r>
            <a:r>
              <a:rPr lang="de-DE" baseline="0" dirty="0" smtClean="0"/>
              <a:t> sich auf die Flexibilität der Arbeitstage im Homeoffice und war eine offene Antwortmöglichkeit.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a:t>
            </a:fld>
            <a:endParaRPr lang="de-DE" dirty="0"/>
          </a:p>
        </p:txBody>
      </p:sp>
    </p:spTree>
    <p:extLst>
      <p:ext uri="{BB962C8B-B14F-4D97-AF65-F5344CB8AC3E}">
        <p14:creationId xmlns:p14="http://schemas.microsoft.com/office/powerpoint/2010/main" val="27316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dirty="0" smtClean="0"/>
              <a:t>Quellen</a:t>
            </a:r>
            <a:r>
              <a:rPr lang="de-DE" sz="1100" dirty="0" smtClean="0"/>
              <a:t>: </a:t>
            </a:r>
          </a:p>
          <a:p>
            <a:r>
              <a:rPr lang="de-DE" sz="1100" dirty="0" smtClean="0"/>
              <a:t>Forsa-Umfrage</a:t>
            </a:r>
          </a:p>
          <a:p>
            <a:r>
              <a:rPr lang="de-DE" sz="1100" dirty="0" smtClean="0"/>
              <a:t>Homeoffice</a:t>
            </a:r>
            <a:r>
              <a:rPr lang="de-DE" sz="1100" baseline="0" dirty="0" smtClean="0"/>
              <a:t> muss fair – Befragungen</a:t>
            </a:r>
          </a:p>
          <a:p>
            <a:r>
              <a:rPr lang="de-DE" sz="1100" baseline="0" dirty="0" smtClean="0"/>
              <a:t>Hans-Böckler-Stiftung: https://www.boeckler.de/de/auf-einen-blick-17945-Auf-einen-Blick-Studien-zu-Homeoffice-und-mobiler-Arbeit-28040.htm</a:t>
            </a:r>
            <a:r>
              <a:rPr lang="de-DE" sz="1100" baseline="0" dirty="0"/>
              <a:t> </a:t>
            </a:r>
            <a:endParaRPr lang="de-DE" sz="1100" baseline="0" dirty="0" smtClean="0"/>
          </a:p>
        </p:txBody>
      </p:sp>
    </p:spTree>
    <p:extLst>
      <p:ext uri="{BB962C8B-B14F-4D97-AF65-F5344CB8AC3E}">
        <p14:creationId xmlns:p14="http://schemas.microsoft.com/office/powerpoint/2010/main" val="131892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Inhalte</a:t>
            </a:r>
            <a:r>
              <a:rPr lang="de-DE" b="1" baseline="0" dirty="0" smtClean="0"/>
              <a:t> des TV</a:t>
            </a:r>
            <a:r>
              <a:rPr lang="de-DE" b="1" dirty="0" smtClean="0"/>
              <a:t> Mobile Arbeit Metall- und Elektroindustrie</a:t>
            </a:r>
          </a:p>
          <a:p>
            <a:pPr marL="171450" indent="-171450">
              <a:buFont typeface="Arial" panose="020B0604020202020204" pitchFamily="34" charset="0"/>
              <a:buChar char="•"/>
            </a:pPr>
            <a:r>
              <a:rPr lang="de-DE" dirty="0" smtClean="0"/>
              <a:t>Prinzip der Freiwilligkeit</a:t>
            </a:r>
          </a:p>
          <a:p>
            <a:pPr marL="171450" indent="-171450">
              <a:buFont typeface="Arial" panose="020B0604020202020204" pitchFamily="34" charset="0"/>
              <a:buChar char="•"/>
            </a:pPr>
            <a:r>
              <a:rPr lang="de-DE" dirty="0" smtClean="0"/>
              <a:t>Einhaltung der gesetzlichen und tariflichen Arbeitszeitregelungen</a:t>
            </a:r>
          </a:p>
          <a:p>
            <a:pPr marL="171450" indent="-171450">
              <a:buFont typeface="Arial" panose="020B0604020202020204" pitchFamily="34" charset="0"/>
              <a:buChar char="•"/>
            </a:pPr>
            <a:r>
              <a:rPr lang="de-DE" dirty="0" smtClean="0"/>
              <a:t>Keine Verpflichtung zur Erreichbarkeit außerhalb vereinbarter Zeiten</a:t>
            </a:r>
          </a:p>
          <a:p>
            <a:pPr marL="171450" indent="-171450">
              <a:buFont typeface="Arial" panose="020B0604020202020204" pitchFamily="34" charset="0"/>
              <a:buChar char="•"/>
            </a:pPr>
            <a:r>
              <a:rPr lang="de-DE" dirty="0" smtClean="0"/>
              <a:t>Arbeit an Urlaubstagen ist unzulässig</a:t>
            </a:r>
          </a:p>
          <a:p>
            <a:endParaRPr lang="de-DE" dirty="0"/>
          </a:p>
        </p:txBody>
      </p:sp>
    </p:spTree>
    <p:extLst>
      <p:ext uri="{BB962C8B-B14F-4D97-AF65-F5344CB8AC3E}">
        <p14:creationId xmlns:p14="http://schemas.microsoft.com/office/powerpoint/2010/main" val="187381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2495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46381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0" i="0" kern="1200" dirty="0" smtClean="0">
                <a:solidFill>
                  <a:schemeClr val="tx1"/>
                </a:solidFill>
                <a:effectLst/>
                <a:latin typeface="Meta IGM" panose="02000503040000020004" pitchFamily="2" charset="0"/>
                <a:ea typeface="+mn-ea"/>
                <a:cs typeface="+mn-cs"/>
              </a:rPr>
              <a:t>Im</a:t>
            </a:r>
            <a:r>
              <a:rPr lang="de-DE" sz="1100" b="0" i="0" kern="1200" baseline="0" dirty="0" smtClean="0">
                <a:solidFill>
                  <a:schemeClr val="tx1"/>
                </a:solidFill>
                <a:effectLst/>
                <a:latin typeface="Meta IGM" panose="02000503040000020004" pitchFamily="2" charset="0"/>
                <a:ea typeface="+mn-ea"/>
                <a:cs typeface="+mn-cs"/>
              </a:rPr>
              <a:t> letzteren Fall </a:t>
            </a:r>
            <a:r>
              <a:rPr lang="de-DE" sz="1100" b="0" i="0" kern="1200" dirty="0" smtClean="0">
                <a:solidFill>
                  <a:schemeClr val="tx1"/>
                </a:solidFill>
                <a:effectLst/>
                <a:latin typeface="Meta IGM" panose="02000503040000020004" pitchFamily="2" charset="0"/>
                <a:ea typeface="+mn-ea"/>
                <a:cs typeface="+mn-cs"/>
              </a:rPr>
              <a:t>würden die Schutzstandards für Arbeit im Homeoffice und Telearbeit gleichgestellt und es würden beispielsweise ergonomische Standards der Bildschirmarbeit auch für die Arbeit im Homeoffice gelten. Der Arbeitgeber hätte die Kosten für die Einrichtung des Bildschirmarbeitsplatzes zu tragen. </a:t>
            </a:r>
            <a:endParaRPr lang="de-DE" sz="1100"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11</a:t>
            </a:fld>
            <a:endParaRPr lang="de-DE" dirty="0"/>
          </a:p>
        </p:txBody>
      </p:sp>
    </p:spTree>
    <p:extLst>
      <p:ext uri="{BB962C8B-B14F-4D97-AF65-F5344CB8AC3E}">
        <p14:creationId xmlns:p14="http://schemas.microsoft.com/office/powerpoint/2010/main" val="138697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smtClean="0"/>
              <a:t>Beispiel: Berlin vs. Angestelltenverteiler</a:t>
            </a:r>
            <a:r>
              <a:rPr lang="de-DE" sz="1100" baseline="0" dirty="0" smtClean="0"/>
              <a:t> von Bezirken</a:t>
            </a:r>
            <a:endParaRPr lang="de-DE" sz="1100" dirty="0"/>
          </a:p>
        </p:txBody>
      </p:sp>
    </p:spTree>
    <p:extLst>
      <p:ext uri="{BB962C8B-B14F-4D97-AF65-F5344CB8AC3E}">
        <p14:creationId xmlns:p14="http://schemas.microsoft.com/office/powerpoint/2010/main" val="2274324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2701"/>
            <a:ext cx="9143999" cy="5156201"/>
          </a:xfrm>
          <a:prstGeom prst="rect">
            <a:avLst/>
          </a:prstGeom>
        </p:spPr>
      </p:pic>
      <p:sp>
        <p:nvSpPr>
          <p:cNvPr id="7" name="Rechteck 35">
            <a:extLst>
              <a:ext uri="{FF2B5EF4-FFF2-40B4-BE49-F238E27FC236}">
                <a16:creationId xmlns:a16="http://schemas.microsoft.com/office/drawing/2014/main" id="{551D7B0F-DCAE-5B45-A92D-07BA8B987DC0}"/>
              </a:ext>
            </a:extLst>
          </p:cNvPr>
          <p:cNvSpPr/>
          <p:nvPr userDrawn="1"/>
        </p:nvSpPr>
        <p:spPr>
          <a:xfrm rot="3786198">
            <a:off x="5704988" y="1724575"/>
            <a:ext cx="2527258" cy="6256228"/>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17287"/>
              <a:gd name="connsiteY0" fmla="*/ 0 h 3868614"/>
              <a:gd name="connsiteX1" fmla="*/ 1617287 w 1617287"/>
              <a:gd name="connsiteY1" fmla="*/ 821406 h 3868614"/>
              <a:gd name="connsiteX2" fmla="*/ 487189 w 1617287"/>
              <a:gd name="connsiteY2" fmla="*/ 3680657 h 3868614"/>
              <a:gd name="connsiteX3" fmla="*/ 0 w 1617287"/>
              <a:gd name="connsiteY3" fmla="*/ 3868614 h 3868614"/>
              <a:gd name="connsiteX4" fmla="*/ 0 w 1617287"/>
              <a:gd name="connsiteY4" fmla="*/ 0 h 3868614"/>
              <a:gd name="connsiteX0" fmla="*/ 0 w 1617287"/>
              <a:gd name="connsiteY0" fmla="*/ 0 h 3868614"/>
              <a:gd name="connsiteX1" fmla="*/ 1617287 w 1617287"/>
              <a:gd name="connsiteY1" fmla="*/ 821406 h 3868614"/>
              <a:gd name="connsiteX2" fmla="*/ 298307 w 1617287"/>
              <a:gd name="connsiteY2" fmla="*/ 3563485 h 3868614"/>
              <a:gd name="connsiteX3" fmla="*/ 0 w 1617287"/>
              <a:gd name="connsiteY3" fmla="*/ 3868614 h 3868614"/>
              <a:gd name="connsiteX4" fmla="*/ 0 w 1617287"/>
              <a:gd name="connsiteY4" fmla="*/ 0 h 3868614"/>
              <a:gd name="connsiteX0" fmla="*/ 0 w 2527258"/>
              <a:gd name="connsiteY0" fmla="*/ 0 h 3868614"/>
              <a:gd name="connsiteX1" fmla="*/ 2527258 w 2527258"/>
              <a:gd name="connsiteY1" fmla="*/ 1285665 h 3868614"/>
              <a:gd name="connsiteX2" fmla="*/ 298307 w 2527258"/>
              <a:gd name="connsiteY2" fmla="*/ 3563485 h 3868614"/>
              <a:gd name="connsiteX3" fmla="*/ 0 w 2527258"/>
              <a:gd name="connsiteY3" fmla="*/ 3868614 h 3868614"/>
              <a:gd name="connsiteX4" fmla="*/ 0 w 2527258"/>
              <a:gd name="connsiteY4" fmla="*/ 0 h 3868614"/>
              <a:gd name="connsiteX0" fmla="*/ 0 w 2527258"/>
              <a:gd name="connsiteY0" fmla="*/ 0 h 6256228"/>
              <a:gd name="connsiteX1" fmla="*/ 2527258 w 2527258"/>
              <a:gd name="connsiteY1" fmla="*/ 1285665 h 6256228"/>
              <a:gd name="connsiteX2" fmla="*/ 298307 w 2527258"/>
              <a:gd name="connsiteY2" fmla="*/ 3563485 h 6256228"/>
              <a:gd name="connsiteX3" fmla="*/ 1088 w 2527258"/>
              <a:gd name="connsiteY3" fmla="*/ 6256228 h 6256228"/>
              <a:gd name="connsiteX4" fmla="*/ 0 w 2527258"/>
              <a:gd name="connsiteY4" fmla="*/ 0 h 6256228"/>
              <a:gd name="connsiteX0" fmla="*/ 0 w 2527258"/>
              <a:gd name="connsiteY0" fmla="*/ 0 h 6256228"/>
              <a:gd name="connsiteX1" fmla="*/ 2527258 w 2527258"/>
              <a:gd name="connsiteY1" fmla="*/ 1285665 h 6256228"/>
              <a:gd name="connsiteX2" fmla="*/ 1088 w 2527258"/>
              <a:gd name="connsiteY2" fmla="*/ 6256228 h 6256228"/>
              <a:gd name="connsiteX3" fmla="*/ 0 w 2527258"/>
              <a:gd name="connsiteY3" fmla="*/ 0 h 6256228"/>
            </a:gdLst>
            <a:ahLst/>
            <a:cxnLst>
              <a:cxn ang="0">
                <a:pos x="connsiteX0" y="connsiteY0"/>
              </a:cxn>
              <a:cxn ang="0">
                <a:pos x="connsiteX1" y="connsiteY1"/>
              </a:cxn>
              <a:cxn ang="0">
                <a:pos x="connsiteX2" y="connsiteY2"/>
              </a:cxn>
              <a:cxn ang="0">
                <a:pos x="connsiteX3" y="connsiteY3"/>
              </a:cxn>
            </a:cxnLst>
            <a:rect l="l" t="t" r="r" b="b"/>
            <a:pathLst>
              <a:path w="2527258" h="6256228">
                <a:moveTo>
                  <a:pt x="0" y="0"/>
                </a:moveTo>
                <a:lnTo>
                  <a:pt x="2527258" y="1285665"/>
                </a:lnTo>
                <a:lnTo>
                  <a:pt x="1088" y="6256228"/>
                </a:lnTo>
                <a:cubicBezTo>
                  <a:pt x="725" y="4170819"/>
                  <a:pt x="363" y="20854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8" name="Grafik 7">
            <a:extLst>
              <a:ext uri="{FF2B5EF4-FFF2-40B4-BE49-F238E27FC236}">
                <a16:creationId xmlns:a16="http://schemas.microsoft.com/office/drawing/2014/main" id="{31492AB0-7B02-C047-9A95-FAF70C8D8A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863" y="514543"/>
            <a:ext cx="8106536" cy="6880187"/>
          </a:xfrm>
          <a:prstGeom prst="rect">
            <a:avLst/>
          </a:prstGeom>
        </p:spPr>
      </p:pic>
      <p:sp>
        <p:nvSpPr>
          <p:cNvPr id="11" name="Textfeld 10">
            <a:extLst>
              <a:ext uri="{FF2B5EF4-FFF2-40B4-BE49-F238E27FC236}">
                <a16:creationId xmlns:a16="http://schemas.microsoft.com/office/drawing/2014/main" id="{61566813-E909-A142-B31F-03FCE51CCD4D}"/>
              </a:ext>
            </a:extLst>
          </p:cNvPr>
          <p:cNvSpPr txBox="1"/>
          <p:nvPr userDrawn="1"/>
        </p:nvSpPr>
        <p:spPr>
          <a:xfrm>
            <a:off x="6670886" y="4621112"/>
            <a:ext cx="2274166" cy="307777"/>
          </a:xfrm>
          <a:prstGeom prst="rect">
            <a:avLst/>
          </a:prstGeom>
          <a:noFill/>
        </p:spPr>
        <p:txBody>
          <a:bodyPr wrap="square" lIns="0" tIns="0" rIns="0" bIns="0" rtlCol="0">
            <a:spAutoFit/>
          </a:bodyPr>
          <a:lstStyle/>
          <a:p>
            <a:pPr algn="r"/>
            <a:r>
              <a:rPr lang="de-DE" sz="1000" b="0" i="0" kern="1200" dirty="0">
                <a:solidFill>
                  <a:srgbClr val="3C3C3B"/>
                </a:solidFill>
                <a:effectLst/>
                <a:latin typeface="+mn-lt"/>
                <a:ea typeface="+mn-ea"/>
                <a:cs typeface="Calibri" panose="020F0502020204030204" pitchFamily="34" charset="0"/>
              </a:rPr>
              <a:t>IG </a:t>
            </a:r>
            <a:r>
              <a:rPr lang="de-DE" sz="1000" b="0" i="0" kern="1200" dirty="0" smtClean="0">
                <a:solidFill>
                  <a:srgbClr val="3C3C3B"/>
                </a:solidFill>
                <a:effectLst/>
                <a:latin typeface="+mn-lt"/>
                <a:ea typeface="+mn-ea"/>
                <a:cs typeface="Calibri" panose="020F0502020204030204" pitchFamily="34" charset="0"/>
              </a:rPr>
              <a:t>Metall Vorstand</a:t>
            </a:r>
          </a:p>
          <a:p>
            <a:pPr algn="r"/>
            <a:r>
              <a:rPr lang="de-DE" sz="1000" b="1" i="0" kern="1200" dirty="0" smtClean="0">
                <a:solidFill>
                  <a:srgbClr val="3C3C3B"/>
                </a:solidFill>
                <a:effectLst/>
                <a:latin typeface="+mn-lt"/>
                <a:ea typeface="+mn-ea"/>
                <a:cs typeface="Calibri" panose="020F0502020204030204" pitchFamily="34" charset="0"/>
              </a:rPr>
              <a:t>AG Mobiles Arbeiten</a:t>
            </a:r>
            <a:endParaRPr lang="de-DE" sz="1000" b="1" i="0" kern="1200" dirty="0">
              <a:solidFill>
                <a:srgbClr val="3C3C3B"/>
              </a:solidFill>
              <a:effectLst/>
              <a:latin typeface="+mn-lt"/>
              <a:ea typeface="+mn-ea"/>
              <a:cs typeface="Calibri" panose="020F0502020204030204" pitchFamily="34" charset="0"/>
            </a:endParaRPr>
          </a:p>
        </p:txBody>
      </p:sp>
    </p:spTree>
    <p:extLst>
      <p:ext uri="{BB962C8B-B14F-4D97-AF65-F5344CB8AC3E}">
        <p14:creationId xmlns:p14="http://schemas.microsoft.com/office/powerpoint/2010/main" val="11974314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74483"/>
            <a:ext cx="8642349" cy="454025"/>
          </a:xfrm>
          <a:prstGeom prst="rect">
            <a:avLst/>
          </a:prstGeom>
        </p:spPr>
        <p:txBody>
          <a:bodyPr/>
          <a:lstStyle>
            <a:lvl1pPr>
              <a:defRPr spc="200" baseline="0"/>
            </a:lvl1pPr>
          </a:lstStyle>
          <a:p>
            <a:r>
              <a:rPr lang="de-DE" dirty="0"/>
              <a:t>TITEL BEARBEITEN</a:t>
            </a:r>
            <a:endParaRPr lang="en-US" dirty="0"/>
          </a:p>
        </p:txBody>
      </p:sp>
      <p:sp>
        <p:nvSpPr>
          <p:cNvPr id="3" name="Content Placeholder 2"/>
          <p:cNvSpPr>
            <a:spLocks noGrp="1"/>
          </p:cNvSpPr>
          <p:nvPr>
            <p:ph idx="1"/>
          </p:nvPr>
        </p:nvSpPr>
        <p:spPr>
          <a:xfrm>
            <a:off x="250825" y="1616592"/>
            <a:ext cx="8642349" cy="3026242"/>
          </a:xfrm>
          <a:prstGeom prst="rect">
            <a:avLst/>
          </a:prstGeo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808083"/>
            <a:ext cx="8642349" cy="495300"/>
          </a:xfrm>
          <a:prstGeom prst="rect">
            <a:avLst/>
          </a:prstGeom>
        </p:spPr>
        <p:txBody>
          <a:bodyPr lIns="0" tIns="0" rIns="0" bIns="0" anchor="ctr" anchorCtr="0">
            <a:noAutofit/>
          </a:bodyPr>
          <a:lstStyle>
            <a:lvl1pPr marL="0" indent="0">
              <a:buNone/>
              <a:defRPr sz="2400" b="0" i="0" spc="100" baseline="0">
                <a:latin typeface="Meta Head IGM Cond Light" panose="02000506030000020004" pitchFamily="2" charset="0"/>
              </a:defRPr>
            </a:lvl1pPr>
          </a:lstStyle>
          <a:p>
            <a:r>
              <a:rPr lang="de-DE" dirty="0"/>
              <a:t>Unterzeile einfügen</a:t>
            </a:r>
          </a:p>
        </p:txBody>
      </p:sp>
    </p:spTree>
    <p:extLst>
      <p:ext uri="{BB962C8B-B14F-4D97-AF65-F5344CB8AC3E}">
        <p14:creationId xmlns:p14="http://schemas.microsoft.com/office/powerpoint/2010/main" val="14369326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1616400"/>
            <a:ext cx="4228968" cy="2228368"/>
          </a:xfrm>
          <a:prstGeom prst="rect">
            <a:avLst/>
          </a:prstGeo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808083"/>
            <a:ext cx="4228967" cy="495300"/>
          </a:xfrm>
          <a:prstGeom prst="rect">
            <a:avLst/>
          </a:prstGeo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74483"/>
            <a:ext cx="4228967" cy="472175"/>
          </a:xfrm>
          <a:prstGeom prst="rect">
            <a:avLst/>
          </a:prstGeom>
        </p:spPr>
        <p:txBody>
          <a:bodyPr/>
          <a:lstStyle>
            <a:lvl1pPr>
              <a:defRPr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smtClean="0"/>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smtClean="0"/>
              <a:t>Bild durch Klicken auf Symbol hinzufügen</a:t>
            </a:r>
            <a:endParaRPr lang="de-DE" dirty="0"/>
          </a:p>
        </p:txBody>
      </p:sp>
      <p:sp>
        <p:nvSpPr>
          <p:cNvPr id="17" name="Rechteck 16">
            <a:extLst>
              <a:ext uri="{FF2B5EF4-FFF2-40B4-BE49-F238E27FC236}">
                <a16:creationId xmlns:a16="http://schemas.microsoft.com/office/drawing/2014/main" id="{328332BA-1E60-C547-87CF-B32F3589022F}"/>
              </a:ext>
            </a:extLst>
          </p:cNvPr>
          <p:cNvSpPr/>
          <p:nvPr userDrawn="1"/>
        </p:nvSpPr>
        <p:spPr>
          <a:xfrm>
            <a:off x="5250569" y="3766384"/>
            <a:ext cx="3791420" cy="3543684"/>
          </a:xfrm>
          <a:custGeom>
            <a:avLst/>
            <a:gdLst>
              <a:gd name="connsiteX0" fmla="*/ 0 w 1533886"/>
              <a:gd name="connsiteY0" fmla="*/ 0 h 2268362"/>
              <a:gd name="connsiteX1" fmla="*/ 1533886 w 1533886"/>
              <a:gd name="connsiteY1" fmla="*/ 0 h 2268362"/>
              <a:gd name="connsiteX2" fmla="*/ 1533886 w 1533886"/>
              <a:gd name="connsiteY2" fmla="*/ 2268362 h 2268362"/>
              <a:gd name="connsiteX3" fmla="*/ 0 w 1533886"/>
              <a:gd name="connsiteY3" fmla="*/ 2268362 h 2268362"/>
              <a:gd name="connsiteX4" fmla="*/ 0 w 1533886"/>
              <a:gd name="connsiteY4" fmla="*/ 0 h 2268362"/>
              <a:gd name="connsiteX0" fmla="*/ 0 w 1533886"/>
              <a:gd name="connsiteY0" fmla="*/ 0 h 2268362"/>
              <a:gd name="connsiteX1" fmla="*/ 1533886 w 1533886"/>
              <a:gd name="connsiteY1" fmla="*/ 2268362 h 2268362"/>
              <a:gd name="connsiteX2" fmla="*/ 0 w 1533886"/>
              <a:gd name="connsiteY2" fmla="*/ 2268362 h 2268362"/>
              <a:gd name="connsiteX3" fmla="*/ 0 w 1533886"/>
              <a:gd name="connsiteY3" fmla="*/ 0 h 2268362"/>
              <a:gd name="connsiteX0" fmla="*/ 0 w 3896086"/>
              <a:gd name="connsiteY0" fmla="*/ 0 h 2268362"/>
              <a:gd name="connsiteX1" fmla="*/ 3896086 w 3896086"/>
              <a:gd name="connsiteY1" fmla="*/ 1938162 h 2268362"/>
              <a:gd name="connsiteX2" fmla="*/ 0 w 3896086"/>
              <a:gd name="connsiteY2" fmla="*/ 2268362 h 2268362"/>
              <a:gd name="connsiteX3" fmla="*/ 0 w 3896086"/>
              <a:gd name="connsiteY3" fmla="*/ 0 h 2268362"/>
              <a:gd name="connsiteX0" fmla="*/ 0 w 4607286"/>
              <a:gd name="connsiteY0" fmla="*/ 0 h 2306462"/>
              <a:gd name="connsiteX1" fmla="*/ 4607286 w 4607286"/>
              <a:gd name="connsiteY1" fmla="*/ 2306462 h 2306462"/>
              <a:gd name="connsiteX2" fmla="*/ 0 w 4607286"/>
              <a:gd name="connsiteY2" fmla="*/ 2268362 h 2306462"/>
              <a:gd name="connsiteX3" fmla="*/ 0 w 4607286"/>
              <a:gd name="connsiteY3" fmla="*/ 0 h 2306462"/>
              <a:gd name="connsiteX0" fmla="*/ 12700 w 4619986"/>
              <a:gd name="connsiteY0" fmla="*/ 0 h 4262262"/>
              <a:gd name="connsiteX1" fmla="*/ 4619986 w 4619986"/>
              <a:gd name="connsiteY1" fmla="*/ 2306462 h 4262262"/>
              <a:gd name="connsiteX2" fmla="*/ 0 w 4619986"/>
              <a:gd name="connsiteY2" fmla="*/ 4262262 h 4262262"/>
              <a:gd name="connsiteX3" fmla="*/ 12700 w 4619986"/>
              <a:gd name="connsiteY3" fmla="*/ 0 h 4262262"/>
            </a:gdLst>
            <a:ahLst/>
            <a:cxnLst>
              <a:cxn ang="0">
                <a:pos x="connsiteX0" y="connsiteY0"/>
              </a:cxn>
              <a:cxn ang="0">
                <a:pos x="connsiteX1" y="connsiteY1"/>
              </a:cxn>
              <a:cxn ang="0">
                <a:pos x="connsiteX2" y="connsiteY2"/>
              </a:cxn>
              <a:cxn ang="0">
                <a:pos x="connsiteX3" y="connsiteY3"/>
              </a:cxn>
            </a:cxnLst>
            <a:rect l="l" t="t" r="r" b="b"/>
            <a:pathLst>
              <a:path w="4619986" h="4262262">
                <a:moveTo>
                  <a:pt x="12700" y="0"/>
                </a:moveTo>
                <a:lnTo>
                  <a:pt x="4619986" y="2306462"/>
                </a:lnTo>
                <a:lnTo>
                  <a:pt x="0" y="4262262"/>
                </a:lnTo>
                <a:cubicBezTo>
                  <a:pt x="4233" y="2841508"/>
                  <a:pt x="8467" y="1420754"/>
                  <a:pt x="12700" y="0"/>
                </a:cubicBezTo>
                <a:close/>
              </a:path>
            </a:pathLst>
          </a:custGeom>
          <a:gradFill>
            <a:gsLst>
              <a:gs pos="0">
                <a:schemeClr val="accent2"/>
              </a:gs>
              <a:gs pos="52000">
                <a:schemeClr val="tx1"/>
              </a:gs>
              <a:gs pos="98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Tree>
    <p:extLst>
      <p:ext uri="{BB962C8B-B14F-4D97-AF65-F5344CB8AC3E}">
        <p14:creationId xmlns:p14="http://schemas.microsoft.com/office/powerpoint/2010/main" val="19778377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1402084"/>
            <a:ext cx="4228968" cy="2228368"/>
          </a:xfrm>
          <a:prstGeom prst="rect">
            <a:avLst/>
          </a:prstGeom>
        </p:spPr>
        <p:txBody>
          <a:bodyPr lIns="0" tIns="0" rIns="0" bIns="0">
            <a:noAutofit/>
          </a:bodyPr>
          <a:lstStyle>
            <a:lvl1pPr marL="24345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808084"/>
            <a:ext cx="4228967" cy="495300"/>
          </a:xfrm>
          <a:prstGeom prst="rect">
            <a:avLst/>
          </a:prstGeo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prstGeom prst="rect">
            <a:avLst/>
          </a:prstGeo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74484"/>
            <a:ext cx="4228967" cy="472175"/>
          </a:xfrm>
          <a:prstGeom prst="rect">
            <a:avLst/>
          </a:prstGeom>
        </p:spPr>
        <p:txBody>
          <a:bodyPr/>
          <a:lstStyle>
            <a:lvl1pPr>
              <a:defRPr spc="200" baseline="0"/>
            </a:lvl1pPr>
          </a:lstStyle>
          <a:p>
            <a:r>
              <a:rPr lang="de-DE" dirty="0"/>
              <a:t>TITEL BEARBEITEN</a:t>
            </a:r>
            <a:endParaRPr lang="en-US" dirty="0"/>
          </a:p>
        </p:txBody>
      </p:sp>
    </p:spTree>
    <p:extLst>
      <p:ext uri="{BB962C8B-B14F-4D97-AF65-F5344CB8AC3E}">
        <p14:creationId xmlns:p14="http://schemas.microsoft.com/office/powerpoint/2010/main" val="38520518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50825" y="174484"/>
            <a:ext cx="8642349" cy="454025"/>
          </a:xfrm>
          <a:prstGeom prst="rect">
            <a:avLst/>
          </a:prstGeom>
        </p:spPr>
        <p:txBody>
          <a:bodyPr/>
          <a:lstStyle>
            <a:lvl1pPr>
              <a:defRPr spc="200" baseline="0"/>
            </a:lvl1pPr>
          </a:lstStyle>
          <a:p>
            <a:r>
              <a:rPr lang="de-DE" dirty="0"/>
              <a:t>TITEL BEARBEITEN</a:t>
            </a:r>
            <a:endParaRPr lang="en-US" dirty="0"/>
          </a:p>
        </p:txBody>
      </p:sp>
      <p:sp>
        <p:nvSpPr>
          <p:cNvPr id="6" name="Content Placeholder 2"/>
          <p:cNvSpPr>
            <a:spLocks noGrp="1"/>
          </p:cNvSpPr>
          <p:nvPr>
            <p:ph idx="1"/>
          </p:nvPr>
        </p:nvSpPr>
        <p:spPr>
          <a:xfrm>
            <a:off x="250825" y="1402276"/>
            <a:ext cx="8642349" cy="3026242"/>
          </a:xfrm>
          <a:prstGeom prst="rect">
            <a:avLst/>
          </a:prstGeo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smtClean="0"/>
              <a:t>Formatvorlagen des Textmasters bearbeiten</a:t>
            </a:r>
          </a:p>
        </p:txBody>
      </p:sp>
      <p:sp>
        <p:nvSpPr>
          <p:cNvPr id="7"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808084"/>
            <a:ext cx="8642349" cy="495300"/>
          </a:xfrm>
          <a:prstGeom prst="rect">
            <a:avLst/>
          </a:prstGeom>
        </p:spPr>
        <p:txBody>
          <a:bodyPr lIns="0" tIns="0" rIns="0" bIns="0" anchor="ctr" anchorCtr="0">
            <a:noAutofit/>
          </a:bodyPr>
          <a:lstStyle>
            <a:lvl1pPr marL="0" indent="0">
              <a:buNone/>
              <a:defRPr sz="2400" b="0" i="0" spc="100" baseline="0">
                <a:latin typeface="Meta Head IGM Cond Light" panose="02000506030000020004" pitchFamily="2" charset="0"/>
              </a:defRPr>
            </a:lvl1pPr>
          </a:lstStyle>
          <a:p>
            <a:r>
              <a:rPr lang="de-DE" dirty="0"/>
              <a:t>Unterzeile einfügen</a:t>
            </a:r>
          </a:p>
        </p:txBody>
      </p:sp>
    </p:spTree>
    <p:extLst>
      <p:ext uri="{BB962C8B-B14F-4D97-AF65-F5344CB8AC3E}">
        <p14:creationId xmlns:p14="http://schemas.microsoft.com/office/powerpoint/2010/main" val="9282778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8" y="4678177"/>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sz="1000" b="0" i="0" smtClean="0">
                <a:latin typeface="Meta IGM" panose="02000503040000020004" pitchFamily="2" charset="0"/>
              </a:rPr>
              <a:pPr algn="ctr"/>
              <a:t>‹Nr.›</a:t>
            </a:fld>
            <a:endParaRPr lang="de-DE" sz="1000" b="0" i="0" dirty="0">
              <a:latin typeface="Meta IGM" panose="02000503040000020004" pitchFamily="2" charset="0"/>
            </a:endParaRPr>
          </a:p>
        </p:txBody>
      </p:sp>
    </p:spTree>
    <p:extLst>
      <p:ext uri="{BB962C8B-B14F-4D97-AF65-F5344CB8AC3E}">
        <p14:creationId xmlns:p14="http://schemas.microsoft.com/office/powerpoint/2010/main" val="231370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Tree>
    <p:extLst>
      <p:ext uri="{BB962C8B-B14F-4D97-AF65-F5344CB8AC3E}">
        <p14:creationId xmlns:p14="http://schemas.microsoft.com/office/powerpoint/2010/main" val="77337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7" name="Textplatzhalter 3">
            <a:extLst>
              <a:ext uri="{FF2B5EF4-FFF2-40B4-BE49-F238E27FC236}">
                <a16:creationId xmlns:a16="http://schemas.microsoft.com/office/drawing/2014/main" id="{D7486DF0-5739-C444-8591-8165BD759D7F}"/>
              </a:ext>
            </a:extLst>
          </p:cNvPr>
          <p:cNvSpPr txBox="1">
            <a:spLocks/>
          </p:cNvSpPr>
          <p:nvPr userDrawn="1"/>
        </p:nvSpPr>
        <p:spPr>
          <a:xfrm>
            <a:off x="4135077" y="4676247"/>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10"/>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10"/>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10"/>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10"/>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8" name="Titelplatzhalter 7"/>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9" name="Textplatzhalter 8"/>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58125778"/>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7" r:id="rId3"/>
    <p:sldLayoutId id="2147483675" r:id="rId4"/>
    <p:sldLayoutId id="2147483676" r:id="rId5"/>
    <p:sldLayoutId id="2147483678" r:id="rId6"/>
    <p:sldLayoutId id="2147483679" r:id="rId7"/>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4000" b="1" i="0" kern="1200" cap="all" spc="200" baseline="0">
          <a:solidFill>
            <a:srgbClr val="E3051B"/>
          </a:solidFill>
          <a:latin typeface="+mj-lt"/>
          <a:ea typeface="+mj-ea"/>
          <a:cs typeface="Calibri" panose="020F0502020204030204" pitchFamily="34" charset="0"/>
        </a:defRPr>
      </a:lvl1pPr>
    </p:titleStyle>
    <p:bodyStyle>
      <a:lvl1pPr marL="171450" indent="-243450" algn="l" defTabSz="685800" rtl="0" eaLnBrk="1" latinLnBrk="0" hangingPunct="1">
        <a:lnSpc>
          <a:spcPct val="90000"/>
        </a:lnSpc>
        <a:spcBef>
          <a:spcPts val="750"/>
        </a:spcBef>
        <a:buSzPct val="90000"/>
        <a:buFontTx/>
        <a:buBlip>
          <a:blip r:embed="rId10"/>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10"/>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10"/>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10"/>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10"/>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268941" y="3067711"/>
            <a:ext cx="5907742" cy="961628"/>
          </a:xfrm>
        </p:spPr>
        <p:txBody>
          <a:bodyPr>
            <a:noAutofit/>
          </a:bodyPr>
          <a:lstStyle/>
          <a:p>
            <a:r>
              <a:rPr lang="de-DE" sz="2800" dirty="0">
                <a:solidFill>
                  <a:schemeClr val="bg1"/>
                </a:solidFill>
              </a:rPr>
              <a:t>Debattenpapier: </a:t>
            </a:r>
            <a:br>
              <a:rPr lang="de-DE" sz="2800" dirty="0">
                <a:solidFill>
                  <a:schemeClr val="bg1"/>
                </a:solidFill>
              </a:rPr>
            </a:br>
            <a:r>
              <a:rPr lang="de-DE" sz="2800" dirty="0">
                <a:solidFill>
                  <a:schemeClr val="bg1"/>
                </a:solidFill>
              </a:rPr>
              <a:t>Mobiles </a:t>
            </a:r>
            <a:r>
              <a:rPr lang="de-DE" sz="2800" dirty="0" smtClean="0">
                <a:solidFill>
                  <a:schemeClr val="bg1"/>
                </a:solidFill>
              </a:rPr>
              <a:t>Arbeiten Jenseits </a:t>
            </a:r>
            <a:r>
              <a:rPr lang="de-DE" sz="2800" dirty="0">
                <a:solidFill>
                  <a:schemeClr val="bg1"/>
                </a:solidFill>
              </a:rPr>
              <a:t>von Corona</a:t>
            </a:r>
          </a:p>
        </p:txBody>
      </p:sp>
      <p:sp>
        <p:nvSpPr>
          <p:cNvPr id="3" name="Textfeld 2"/>
          <p:cNvSpPr txBox="1"/>
          <p:nvPr/>
        </p:nvSpPr>
        <p:spPr>
          <a:xfrm>
            <a:off x="268941" y="4029339"/>
            <a:ext cx="4379789" cy="738664"/>
          </a:xfrm>
          <a:prstGeom prst="rect">
            <a:avLst/>
          </a:prstGeom>
          <a:noFill/>
        </p:spPr>
        <p:txBody>
          <a:bodyPr wrap="square" rtlCol="0">
            <a:spAutoFit/>
          </a:bodyPr>
          <a:lstStyle/>
          <a:p>
            <a:r>
              <a:rPr lang="de-DE" sz="1400" dirty="0">
                <a:solidFill>
                  <a:schemeClr val="bg1">
                    <a:lumMod val="95000"/>
                  </a:schemeClr>
                </a:solidFill>
              </a:rPr>
              <a:t>Sitzung des Vorstands</a:t>
            </a:r>
          </a:p>
          <a:p>
            <a:r>
              <a:rPr lang="de-DE" sz="1400" dirty="0">
                <a:solidFill>
                  <a:schemeClr val="bg1">
                    <a:lumMod val="95000"/>
                  </a:schemeClr>
                </a:solidFill>
              </a:rPr>
              <a:t>TOP Nr. 6</a:t>
            </a:r>
          </a:p>
          <a:p>
            <a:r>
              <a:rPr lang="de-DE" sz="1400" dirty="0">
                <a:solidFill>
                  <a:schemeClr val="bg1">
                    <a:lumMod val="95000"/>
                  </a:schemeClr>
                </a:solidFill>
              </a:rPr>
              <a:t>4. Mai 2021</a:t>
            </a:r>
          </a:p>
        </p:txBody>
      </p:sp>
    </p:spTree>
    <p:extLst>
      <p:ext uri="{BB962C8B-B14F-4D97-AF65-F5344CB8AC3E}">
        <p14:creationId xmlns:p14="http://schemas.microsoft.com/office/powerpoint/2010/main" val="3379469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Neue Regelungsbedarfe?!</a:t>
            </a:r>
            <a:endParaRPr lang="de-DE" dirty="0"/>
          </a:p>
        </p:txBody>
      </p:sp>
      <p:sp>
        <p:nvSpPr>
          <p:cNvPr id="3" name="Inhaltsplatzhalter 2"/>
          <p:cNvSpPr>
            <a:spLocks noGrp="1"/>
          </p:cNvSpPr>
          <p:nvPr>
            <p:ph idx="1"/>
          </p:nvPr>
        </p:nvSpPr>
        <p:spPr>
          <a:xfrm>
            <a:off x="250826" y="1712133"/>
            <a:ext cx="8642349" cy="3026242"/>
          </a:xfrm>
        </p:spPr>
        <p:txBody>
          <a:bodyPr/>
          <a:lstStyle/>
          <a:p>
            <a:r>
              <a:rPr lang="de-DE" dirty="0" smtClean="0"/>
              <a:t>Ausstattung des Arbeitsplatzes im Homeoffice</a:t>
            </a:r>
          </a:p>
          <a:p>
            <a:r>
              <a:rPr lang="de-DE" dirty="0" smtClean="0"/>
              <a:t>Ergonomische Mindeststandards auch beim mobilen Arbeiten</a:t>
            </a:r>
          </a:p>
          <a:p>
            <a:r>
              <a:rPr lang="de-DE" dirty="0" smtClean="0"/>
              <a:t>Kostenübernahme durch Arbeitgeber</a:t>
            </a:r>
          </a:p>
          <a:p>
            <a:r>
              <a:rPr lang="de-DE" dirty="0" smtClean="0"/>
              <a:t>Recht auf einen Arbeitsplatz im Betrieb</a:t>
            </a:r>
          </a:p>
          <a:p>
            <a:r>
              <a:rPr lang="de-DE" dirty="0" smtClean="0"/>
              <a:t>Digitale Zugangs- bzw. Kontaktrechte für BR und Gewerkschaften/ Nutzungsrechte des Firmenintranets</a:t>
            </a:r>
          </a:p>
          <a:p>
            <a:r>
              <a:rPr lang="de-DE" dirty="0" smtClean="0"/>
              <a:t>Datensicherheit im Homeoffice</a:t>
            </a:r>
          </a:p>
          <a:p>
            <a:r>
              <a:rPr lang="de-DE" dirty="0" smtClean="0"/>
              <a:t>Unfallversicherung</a:t>
            </a:r>
          </a:p>
          <a:p>
            <a:endParaRPr lang="de-DE" dirty="0"/>
          </a:p>
        </p:txBody>
      </p:sp>
      <p:sp>
        <p:nvSpPr>
          <p:cNvPr id="5" name="Textplatzhalter 4"/>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3265537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6" y="296441"/>
            <a:ext cx="7264541" cy="454025"/>
          </a:xfrm>
        </p:spPr>
        <p:txBody>
          <a:bodyPr>
            <a:normAutofit fontScale="90000"/>
          </a:bodyPr>
          <a:lstStyle/>
          <a:p>
            <a:r>
              <a:rPr lang="de-DE" sz="3200" dirty="0"/>
              <a:t>Regelungslücke beim Homeoffice</a:t>
            </a:r>
          </a:p>
        </p:txBody>
      </p:sp>
      <p:sp>
        <p:nvSpPr>
          <p:cNvPr id="3" name="Inhaltsplatzhalter 2"/>
          <p:cNvSpPr>
            <a:spLocks noGrp="1"/>
          </p:cNvSpPr>
          <p:nvPr>
            <p:ph idx="1"/>
          </p:nvPr>
        </p:nvSpPr>
        <p:spPr>
          <a:xfrm>
            <a:off x="250826" y="860709"/>
            <a:ext cx="8642349" cy="2744978"/>
          </a:xfrm>
        </p:spPr>
        <p:txBody>
          <a:bodyPr>
            <a:normAutofit/>
          </a:bodyPr>
          <a:lstStyle/>
          <a:p>
            <a:pPr marL="1350" indent="0">
              <a:buNone/>
            </a:pPr>
            <a:endParaRPr lang="de-DE" dirty="0">
              <a:latin typeface="Meta IGM" panose="02000503040000020004" pitchFamily="2" charset="0"/>
            </a:endParaRPr>
          </a:p>
          <a:p>
            <a:pPr>
              <a:lnSpc>
                <a:spcPct val="100000"/>
              </a:lnSpc>
            </a:pPr>
            <a:r>
              <a:rPr lang="de-DE" sz="1600" dirty="0" smtClean="0">
                <a:latin typeface="Meta IGM" panose="02000503040000020004" pitchFamily="2" charset="0"/>
              </a:rPr>
              <a:t>Es </a:t>
            </a:r>
            <a:r>
              <a:rPr lang="de-DE" sz="1600" dirty="0">
                <a:latin typeface="Meta IGM" panose="02000503040000020004" pitchFamily="2" charset="0"/>
              </a:rPr>
              <a:t>fehlen „</a:t>
            </a:r>
            <a:r>
              <a:rPr lang="de-DE" sz="1600" dirty="0" smtClean="0">
                <a:latin typeface="Meta IGM" panose="02000503040000020004" pitchFamily="2" charset="0"/>
              </a:rPr>
              <a:t>Leitplanken</a:t>
            </a:r>
            <a:r>
              <a:rPr lang="de-DE" sz="1600" dirty="0">
                <a:latin typeface="Meta IGM" panose="02000503040000020004" pitchFamily="2" charset="0"/>
              </a:rPr>
              <a:t>“ (VO, techn. Regeln) für die </a:t>
            </a:r>
            <a:r>
              <a:rPr lang="de-DE" sz="1600" dirty="0" smtClean="0">
                <a:latin typeface="Meta IGM" panose="02000503040000020004" pitchFamily="2" charset="0"/>
              </a:rPr>
              <a:t>Durchsetzung gesundheitszuträglicher Arbeitsbedingungen, </a:t>
            </a:r>
            <a:r>
              <a:rPr lang="de-DE" sz="1600" dirty="0">
                <a:latin typeface="Meta IGM" panose="02000503040000020004" pitchFamily="2" charset="0"/>
              </a:rPr>
              <a:t>wie sie sonst im </a:t>
            </a:r>
            <a:r>
              <a:rPr lang="de-DE" sz="1600" dirty="0" smtClean="0">
                <a:latin typeface="Meta IGM" panose="02000503040000020004" pitchFamily="2" charset="0"/>
              </a:rPr>
              <a:t>Arbeitsschutz </a:t>
            </a:r>
            <a:r>
              <a:rPr lang="de-DE" sz="1600" dirty="0">
                <a:latin typeface="Meta IGM" panose="02000503040000020004" pitchFamily="2" charset="0"/>
              </a:rPr>
              <a:t>üblich </a:t>
            </a:r>
            <a:r>
              <a:rPr lang="de-DE" sz="1600" dirty="0" smtClean="0">
                <a:latin typeface="Meta IGM" panose="02000503040000020004" pitchFamily="2" charset="0"/>
              </a:rPr>
              <a:t>sind.</a:t>
            </a:r>
            <a:endParaRPr lang="de-DE" sz="1600" dirty="0">
              <a:latin typeface="Meta IGM" panose="02000503040000020004" pitchFamily="2" charset="0"/>
            </a:endParaRPr>
          </a:p>
          <a:p>
            <a:pPr>
              <a:lnSpc>
                <a:spcPct val="100000"/>
              </a:lnSpc>
            </a:pPr>
            <a:r>
              <a:rPr lang="de-DE" sz="1600" dirty="0" smtClean="0">
                <a:latin typeface="Meta IGM" panose="02000503040000020004" pitchFamily="2" charset="0"/>
              </a:rPr>
              <a:t>Die Arbeitsstättenverordnung </a:t>
            </a:r>
            <a:r>
              <a:rPr lang="de-DE" sz="1600" dirty="0">
                <a:latin typeface="Meta IGM" panose="02000503040000020004" pitchFamily="2" charset="0"/>
              </a:rPr>
              <a:t>definiert Standards für Bildschirmarbeit, die in Arbeitsstätten oder als Telearbeit ausgeführt </a:t>
            </a:r>
            <a:r>
              <a:rPr lang="de-DE" sz="1600" dirty="0" smtClean="0">
                <a:latin typeface="Meta IGM" panose="02000503040000020004" pitchFamily="2" charset="0"/>
              </a:rPr>
              <a:t>wird. Für </a:t>
            </a:r>
            <a:r>
              <a:rPr lang="de-DE" sz="1600" dirty="0">
                <a:latin typeface="Meta IGM" panose="02000503040000020004" pitchFamily="2" charset="0"/>
              </a:rPr>
              <a:t>mobile Bildschirmarbeit im Homeoffice gibt es </a:t>
            </a:r>
            <a:r>
              <a:rPr lang="de-DE" sz="1600" dirty="0" smtClean="0">
                <a:latin typeface="Meta IGM" panose="02000503040000020004" pitchFamily="2" charset="0"/>
              </a:rPr>
              <a:t>hingegen keine gesetzlichen Regeln.</a:t>
            </a:r>
            <a:endParaRPr lang="de-DE" sz="1600" dirty="0">
              <a:latin typeface="Meta IGM" panose="02000503040000020004" pitchFamily="2" charset="0"/>
            </a:endParaRPr>
          </a:p>
          <a:p>
            <a:pPr marL="1350" indent="0">
              <a:buNone/>
            </a:pPr>
            <a:endParaRPr lang="de-DE" dirty="0"/>
          </a:p>
          <a:p>
            <a:pPr marL="1350" indent="0">
              <a:buNone/>
            </a:pPr>
            <a:endParaRPr lang="de-DE" dirty="0"/>
          </a:p>
          <a:p>
            <a:pPr marL="1350" indent="0">
              <a:buNone/>
            </a:pPr>
            <a:endParaRPr lang="de-DE" dirty="0"/>
          </a:p>
        </p:txBody>
      </p:sp>
      <p:sp>
        <p:nvSpPr>
          <p:cNvPr id="5" name="Pfeil nach unten 4"/>
          <p:cNvSpPr/>
          <p:nvPr/>
        </p:nvSpPr>
        <p:spPr>
          <a:xfrm>
            <a:off x="4320488" y="2510132"/>
            <a:ext cx="275252" cy="349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feld 5"/>
          <p:cNvSpPr txBox="1"/>
          <p:nvPr/>
        </p:nvSpPr>
        <p:spPr>
          <a:xfrm>
            <a:off x="414068" y="2859402"/>
            <a:ext cx="8384875" cy="1723549"/>
          </a:xfrm>
          <a:prstGeom prst="rect">
            <a:avLst/>
          </a:prstGeom>
          <a:noFill/>
        </p:spPr>
        <p:txBody>
          <a:bodyPr wrap="square" rtlCol="0">
            <a:spAutoFit/>
          </a:bodyPr>
          <a:lstStyle/>
          <a:p>
            <a:pPr marL="1350" marR="0" lvl="0" indent="0" defTabSz="685800" rtl="0" eaLnBrk="1" fontAlgn="auto" latinLnBrk="0" hangingPunct="1">
              <a:spcAft>
                <a:spcPts val="1200"/>
              </a:spcAft>
              <a:buClrTx/>
              <a:buSzTx/>
              <a:buFontTx/>
              <a:buNone/>
              <a:tabLst/>
              <a:defRPr/>
            </a:pPr>
            <a:r>
              <a:rPr kumimoji="0" lang="de-DE" sz="1600" b="1" i="0" u="none" strike="noStrike" kern="1200" cap="none" spc="0" normalizeH="0" baseline="0" noProof="0" dirty="0">
                <a:ln>
                  <a:noFill/>
                </a:ln>
                <a:solidFill>
                  <a:srgbClr val="E3051B"/>
                </a:solidFill>
                <a:effectLst/>
                <a:uLnTx/>
                <a:uFillTx/>
                <a:latin typeface="Meta IGM" panose="02000503040000020004" pitchFamily="2" charset="0"/>
                <a:ea typeface="+mn-ea"/>
                <a:cs typeface="+mn-cs"/>
              </a:rPr>
              <a:t>Auch digitale Arbeit im Homeoffice erfordert Schutzstandards, die über die allgemeinen Anforderungen aus dem ArbSchG hinaus gehen. </a:t>
            </a:r>
            <a:endParaRPr kumimoji="0" lang="de-DE" sz="1600" b="1" i="0" u="none" strike="noStrike" kern="1200" cap="none" spc="0" normalizeH="0" baseline="0" noProof="0" dirty="0" smtClean="0">
              <a:ln>
                <a:noFill/>
              </a:ln>
              <a:solidFill>
                <a:srgbClr val="E3051B"/>
              </a:solidFill>
              <a:effectLst/>
              <a:uLnTx/>
              <a:uFillTx/>
              <a:latin typeface="Meta IGM" panose="02000503040000020004" pitchFamily="2" charset="0"/>
              <a:ea typeface="+mn-ea"/>
              <a:cs typeface="+mn-cs"/>
            </a:endParaRPr>
          </a:p>
          <a:p>
            <a:pPr marL="1350" lvl="0"/>
            <a:r>
              <a:rPr lang="de-DE" sz="1600" b="1" dirty="0" smtClean="0"/>
              <a:t>Es </a:t>
            </a:r>
            <a:r>
              <a:rPr lang="de-DE" sz="1600" b="1" dirty="0"/>
              <a:t>ist zu klären, inwieweit diese Bedingungen durch Tarifverträge und Betriebsvereinbarungen definiert werden können und ab wann mobile Arbeit zuhause zwingend als Telearbeit zu bewerten ist und damit unter die Regelungen der Arbeitsstättenverordnung </a:t>
            </a:r>
            <a:r>
              <a:rPr lang="de-DE" sz="1600" b="1" dirty="0" smtClean="0"/>
              <a:t>fällt.</a:t>
            </a:r>
            <a:endParaRPr kumimoji="0" lang="de-DE" sz="1600" b="1" i="0" u="none" strike="noStrike" kern="1200" cap="none" spc="0" normalizeH="0" baseline="0" noProof="0" dirty="0">
              <a:ln>
                <a:noFill/>
              </a:ln>
              <a:solidFill>
                <a:srgbClr val="E3051B"/>
              </a:solidFill>
              <a:effectLst/>
              <a:uLnTx/>
              <a:uFillTx/>
              <a:latin typeface="Meta IGM" panose="02000503040000020004" pitchFamily="2" charset="0"/>
            </a:endParaRPr>
          </a:p>
        </p:txBody>
      </p:sp>
    </p:spTree>
    <p:extLst>
      <p:ext uri="{BB962C8B-B14F-4D97-AF65-F5344CB8AC3E}">
        <p14:creationId xmlns:p14="http://schemas.microsoft.com/office/powerpoint/2010/main" val="4964160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ptop, Daumen Hoch, Arbeitsplatz, Arbeitsbereich, 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00" y="1476224"/>
            <a:ext cx="2077067" cy="1228931"/>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228600" y="195160"/>
            <a:ext cx="7636934" cy="584775"/>
          </a:xfrm>
          <a:prstGeom prst="rect">
            <a:avLst/>
          </a:prstGeom>
        </p:spPr>
        <p:txBody>
          <a:bodyPr wrap="square">
            <a:spAutoFit/>
          </a:bodyPr>
          <a:lstStyle/>
          <a:p>
            <a:r>
              <a:rPr lang="de-DE" sz="3200" b="1" cap="all" spc="200" dirty="0" smtClean="0">
                <a:solidFill>
                  <a:srgbClr val="E3051B"/>
                </a:solidFill>
                <a:latin typeface="Meta Head IGM Cond Black"/>
                <a:ea typeface="+mj-ea"/>
                <a:cs typeface="Calibri" panose="020F0502020204030204" pitchFamily="34" charset="0"/>
              </a:rPr>
              <a:t>Ansprache und Beteiligung</a:t>
            </a:r>
            <a:endParaRPr lang="de-DE" sz="900" dirty="0"/>
          </a:p>
        </p:txBody>
      </p:sp>
      <p:sp>
        <p:nvSpPr>
          <p:cNvPr id="4" name="Textplatzhalter 3"/>
          <p:cNvSpPr txBox="1">
            <a:spLocks/>
          </p:cNvSpPr>
          <p:nvPr/>
        </p:nvSpPr>
        <p:spPr>
          <a:xfrm>
            <a:off x="2472267" y="1035284"/>
            <a:ext cx="4453466" cy="495300"/>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4"/>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4"/>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600" b="1" dirty="0" smtClean="0"/>
              <a:t>Unterschiedliche Erfahrungen in der IG Metall</a:t>
            </a:r>
            <a:endParaRPr lang="de-DE" sz="1600" b="1" dirty="0"/>
          </a:p>
        </p:txBody>
      </p:sp>
      <p:sp>
        <p:nvSpPr>
          <p:cNvPr id="6" name="Inhaltsplatzhalter 2"/>
          <p:cNvSpPr txBox="1">
            <a:spLocks/>
          </p:cNvSpPr>
          <p:nvPr/>
        </p:nvSpPr>
        <p:spPr>
          <a:xfrm>
            <a:off x="86835" y="2904018"/>
            <a:ext cx="4485165" cy="1685236"/>
          </a:xfrm>
          <a:prstGeom prst="rect">
            <a:avLst/>
          </a:prstGeom>
          <a:solidFill>
            <a:srgbClr val="FFFFFF">
              <a:alpha val="69804"/>
            </a:srgbClr>
          </a:solidFill>
        </p:spPr>
        <p:txBody>
          <a:bodyPr vert="horz" lIns="0" tIns="0" rIns="0" bIns="0" rtlCol="0">
            <a:normAutofit/>
          </a:bodyPr>
          <a:lstStyle>
            <a:lvl1pPr marL="28080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6900" lvl="1" indent="0">
              <a:buNone/>
            </a:pPr>
            <a:r>
              <a:rPr lang="de-DE" sz="1600" dirty="0" smtClean="0"/>
              <a:t>„Haben durch digitale Kommunikation erstmals Beschäftigte erreicht, die wir mit unseren bisherigen Formaten und Angeboten früher nie erreicht haben“</a:t>
            </a:r>
          </a:p>
          <a:p>
            <a:pPr marL="306900" lvl="1" indent="0">
              <a:buNone/>
            </a:pPr>
            <a:r>
              <a:rPr lang="de-DE" sz="1600" dirty="0" smtClean="0"/>
              <a:t>„Unsere Reichweite hat sich deutlich verbessert! Wir erreichen viel mehr Beschäftigte als vorher“</a:t>
            </a:r>
          </a:p>
        </p:txBody>
      </p:sp>
      <p:sp>
        <p:nvSpPr>
          <p:cNvPr id="8" name="Inhaltsplatzhalter 2"/>
          <p:cNvSpPr txBox="1">
            <a:spLocks/>
          </p:cNvSpPr>
          <p:nvPr/>
        </p:nvSpPr>
        <p:spPr>
          <a:xfrm>
            <a:off x="5100801" y="2904017"/>
            <a:ext cx="3837307" cy="1363980"/>
          </a:xfrm>
          <a:prstGeom prst="rect">
            <a:avLst/>
          </a:prstGeom>
        </p:spPr>
        <p:txBody>
          <a:bodyPr vert="horz" lIns="0" tIns="0" rIns="0" bIns="0" rtlCol="0">
            <a:noAutofit/>
          </a:bodyPr>
          <a:lstStyle>
            <a:lvl1pPr marL="28080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6900" lvl="1" indent="0">
              <a:buNone/>
            </a:pPr>
            <a:r>
              <a:rPr lang="de-DE" sz="1600" dirty="0" smtClean="0"/>
              <a:t>„Der Kontakt zu den Beschäftigten ist abgerissen“</a:t>
            </a:r>
          </a:p>
          <a:p>
            <a:pPr marL="306900" lvl="1" indent="0">
              <a:buNone/>
            </a:pPr>
            <a:r>
              <a:rPr lang="de-DE" sz="1600" dirty="0" smtClean="0"/>
              <a:t>„Digitale Kommunikation ist eine Einbahnstraße. Wir kommunizieren zwar, aber wir bekommen kein brauchbares Feedback mehr“</a:t>
            </a:r>
          </a:p>
        </p:txBody>
      </p:sp>
      <p:pic>
        <p:nvPicPr>
          <p:cNvPr id="1030" name="Picture 6" descr="Internet, Wlan, Funknetz, Verbindung, Drahtl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2987" y="1379415"/>
            <a:ext cx="1422547" cy="142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43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28600" y="135726"/>
            <a:ext cx="7636934" cy="584775"/>
          </a:xfrm>
          <a:prstGeom prst="rect">
            <a:avLst/>
          </a:prstGeom>
        </p:spPr>
        <p:txBody>
          <a:bodyPr wrap="square">
            <a:spAutoFit/>
          </a:bodyPr>
          <a:lstStyle/>
          <a:p>
            <a:r>
              <a:rPr lang="de-DE" sz="3200" b="1" cap="all" spc="200" dirty="0" smtClean="0">
                <a:solidFill>
                  <a:srgbClr val="E3051B"/>
                </a:solidFill>
                <a:latin typeface="Meta Head IGM Cond Black"/>
                <a:ea typeface="+mj-ea"/>
                <a:cs typeface="Calibri" panose="020F0502020204030204" pitchFamily="34" charset="0"/>
              </a:rPr>
              <a:t>Zukunft: Das Gute aus beiden Welten</a:t>
            </a:r>
            <a:endParaRPr lang="de-DE" sz="900" dirty="0"/>
          </a:p>
        </p:txBody>
      </p:sp>
      <p:sp>
        <p:nvSpPr>
          <p:cNvPr id="4" name="Textplatzhalter 3"/>
          <p:cNvSpPr txBox="1">
            <a:spLocks/>
          </p:cNvSpPr>
          <p:nvPr/>
        </p:nvSpPr>
        <p:spPr>
          <a:xfrm>
            <a:off x="228600" y="786275"/>
            <a:ext cx="8642349" cy="495300"/>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2"/>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2"/>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2"/>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2"/>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2"/>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000" dirty="0" smtClean="0">
                <a:latin typeface="Meta Head IGM Cond Light" panose="02000506030000020004" pitchFamily="2" charset="0"/>
              </a:rPr>
              <a:t>Ansprache und Mitgliedergewinnung – wieder im Betrieb, aber auch digital!</a:t>
            </a:r>
            <a:endParaRPr lang="de-DE" sz="2000" dirty="0">
              <a:latin typeface="Meta Head IGM Cond Light" panose="02000506030000020004" pitchFamily="2" charset="0"/>
            </a:endParaRPr>
          </a:p>
        </p:txBody>
      </p:sp>
      <p:sp>
        <p:nvSpPr>
          <p:cNvPr id="6" name="Inhaltsplatzhalter 2"/>
          <p:cNvSpPr txBox="1">
            <a:spLocks/>
          </p:cNvSpPr>
          <p:nvPr/>
        </p:nvSpPr>
        <p:spPr>
          <a:xfrm>
            <a:off x="3346705" y="1541929"/>
            <a:ext cx="5408564" cy="2536161"/>
          </a:xfrm>
          <a:prstGeom prst="rect">
            <a:avLst/>
          </a:prstGeom>
          <a:solidFill>
            <a:srgbClr val="FFFFFF">
              <a:alpha val="69804"/>
            </a:srgbClr>
          </a:solidFill>
        </p:spPr>
        <p:txBody>
          <a:bodyPr vert="horz" lIns="0" tIns="0" rIns="0" bIns="0" rtlCol="0">
            <a:normAutofit/>
          </a:bodyPr>
          <a:lstStyle>
            <a:lvl1pPr marL="280800" indent="-279450" algn="l" defTabSz="685800" rtl="0" eaLnBrk="1" latinLnBrk="0" hangingPunct="1">
              <a:lnSpc>
                <a:spcPct val="90000"/>
              </a:lnSpc>
              <a:spcBef>
                <a:spcPts val="750"/>
              </a:spcBef>
              <a:buSzPct val="90000"/>
              <a:buFontTx/>
              <a:buBlip>
                <a:blip r:embed="rId2"/>
              </a:buBlip>
              <a:defRPr sz="1800" b="0" i="0" kern="1200">
                <a:solidFill>
                  <a:srgbClr val="3C3C3B"/>
                </a:solidFill>
                <a:latin typeface="Meta IGM" panose="02000503040000020004" pitchFamily="2"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2"/>
              </a:buBlip>
              <a:defRPr sz="1800" b="0" i="0" kern="1200">
                <a:solidFill>
                  <a:srgbClr val="3C3C3B"/>
                </a:solidFill>
                <a:latin typeface="Meta IGM" panose="02000503040000020004" pitchFamily="2"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2"/>
              </a:buBlip>
              <a:defRPr sz="1800" b="0" i="0" kern="1200">
                <a:solidFill>
                  <a:srgbClr val="3C3C3B"/>
                </a:solidFill>
                <a:latin typeface="Meta IGM" panose="02000503040000020004" pitchFamily="2"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2"/>
              </a:buBlip>
              <a:defRPr sz="1800" b="0" i="0" kern="1200">
                <a:solidFill>
                  <a:srgbClr val="3C3C3B"/>
                </a:solidFill>
                <a:latin typeface="Meta IGM" panose="02000503040000020004" pitchFamily="2"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2"/>
              </a:buBlip>
              <a:defRPr sz="1800" b="0" i="0" kern="1200">
                <a:solidFill>
                  <a:srgbClr val="3C3C3B"/>
                </a:solidFill>
                <a:latin typeface="Meta IGM" panose="02000503040000020004" pitchFamily="2"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de-DE" sz="1700" dirty="0" smtClean="0"/>
              <a:t>Hybride Lösung ermöglicht das Gute aus beiden Welten (wir haben dazugelernt!)</a:t>
            </a:r>
          </a:p>
          <a:p>
            <a:pPr lvl="1"/>
            <a:r>
              <a:rPr lang="de-DE" sz="1700" dirty="0" smtClean="0"/>
              <a:t>Reichweite erhöhen durch digitale Angebote </a:t>
            </a:r>
            <a:br>
              <a:rPr lang="de-DE" sz="1700" dirty="0" smtClean="0"/>
            </a:br>
            <a:r>
              <a:rPr lang="de-DE" sz="1700" dirty="0" smtClean="0"/>
              <a:t>(z.B. zentrale Online-Sprechstunden, </a:t>
            </a:r>
            <a:br>
              <a:rPr lang="de-DE" sz="1700" dirty="0" smtClean="0"/>
            </a:br>
            <a:r>
              <a:rPr lang="de-DE" sz="1700" dirty="0" smtClean="0"/>
              <a:t>Online-Ansprache, Workshops, etc.)</a:t>
            </a:r>
          </a:p>
          <a:p>
            <a:pPr lvl="1"/>
            <a:r>
              <a:rPr lang="de-DE" sz="1700" dirty="0" smtClean="0"/>
              <a:t>Vor Ort-Arbeit wieder möglich</a:t>
            </a:r>
            <a:endParaRPr lang="de-DE" sz="1700" dirty="0"/>
          </a:p>
        </p:txBody>
      </p:sp>
      <p:pic>
        <p:nvPicPr>
          <p:cNvPr id="2050" name="Picture 2" descr="Zulassung, Weiblich, Geste, Hand, Glücklich, Isoli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555" y="1347349"/>
            <a:ext cx="1995970" cy="299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23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279141"/>
            <a:ext cx="8642349" cy="454025"/>
          </a:xfrm>
        </p:spPr>
        <p:txBody>
          <a:bodyPr>
            <a:normAutofit fontScale="90000"/>
          </a:bodyPr>
          <a:lstStyle/>
          <a:p>
            <a:r>
              <a:rPr lang="de-DE" dirty="0" smtClean="0"/>
              <a:t>Systematische Ansprache</a:t>
            </a:r>
            <a:endParaRPr lang="de-DE" dirty="0"/>
          </a:p>
        </p:txBody>
      </p:sp>
      <p:sp>
        <p:nvSpPr>
          <p:cNvPr id="6" name="Inhaltsplatzhalter 1"/>
          <p:cNvSpPr txBox="1">
            <a:spLocks/>
          </p:cNvSpPr>
          <p:nvPr/>
        </p:nvSpPr>
        <p:spPr>
          <a:xfrm>
            <a:off x="250825" y="1157189"/>
            <a:ext cx="5532135" cy="3173506"/>
          </a:xfrm>
          <a:prstGeom prst="rect">
            <a:avLst/>
          </a:prstGeom>
        </p:spPr>
        <p:txBody>
          <a:bodyPr vert="horz" lIns="0" tIns="0" rIns="0" bIns="0" rtlCol="0">
            <a:normAutofit/>
          </a:bodyPr>
          <a:lstStyle>
            <a:lvl1pPr marL="28080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smtClean="0"/>
              <a:t>Erhöht die Erfolgsquote</a:t>
            </a:r>
          </a:p>
          <a:p>
            <a:r>
              <a:rPr lang="de-DE" dirty="0" smtClean="0"/>
              <a:t>Betriebliche Vorgehensweise planen</a:t>
            </a:r>
          </a:p>
          <a:p>
            <a:pPr lvl="1"/>
            <a:r>
              <a:rPr lang="de-DE" dirty="0" smtClean="0"/>
              <a:t>Beteiligung durch Umfragetool</a:t>
            </a:r>
          </a:p>
          <a:p>
            <a:pPr lvl="1"/>
            <a:r>
              <a:rPr lang="de-DE" dirty="0" smtClean="0"/>
              <a:t>Kontakte generieren</a:t>
            </a:r>
          </a:p>
          <a:p>
            <a:pPr lvl="1"/>
            <a:r>
              <a:rPr lang="de-DE" dirty="0" smtClean="0"/>
              <a:t>Anschließend Ansprache nachhalten durch Präsenzansprache oder Online-Angebote</a:t>
            </a:r>
          </a:p>
          <a:p>
            <a:r>
              <a:rPr lang="de-DE" dirty="0" smtClean="0"/>
              <a:t>Aktionsmaterial im Intra- und Extranet</a:t>
            </a:r>
          </a:p>
          <a:p>
            <a:pPr lvl="1"/>
            <a:r>
              <a:rPr lang="de-DE" dirty="0" smtClean="0"/>
              <a:t>Digital </a:t>
            </a:r>
            <a:r>
              <a:rPr lang="de-DE" sz="1200" dirty="0" smtClean="0"/>
              <a:t>(Mailing-Entwurf, Textbausteine, </a:t>
            </a:r>
            <a:r>
              <a:rPr lang="de-DE" sz="1200" dirty="0" err="1" smtClean="0"/>
              <a:t>Shareables</a:t>
            </a:r>
            <a:r>
              <a:rPr lang="de-DE" sz="1200" dirty="0" smtClean="0"/>
              <a:t>, </a:t>
            </a:r>
            <a:br>
              <a:rPr lang="de-DE" sz="1200" dirty="0" smtClean="0"/>
            </a:br>
            <a:r>
              <a:rPr lang="de-DE" sz="1200" dirty="0" smtClean="0"/>
              <a:t>Bildschirmhintergrund </a:t>
            </a:r>
            <a:r>
              <a:rPr lang="de-DE" sz="1200" dirty="0" err="1" smtClean="0"/>
              <a:t>etc</a:t>
            </a:r>
            <a:r>
              <a:rPr lang="de-DE" sz="1200" dirty="0" smtClean="0"/>
              <a:t> …)</a:t>
            </a:r>
          </a:p>
          <a:p>
            <a:pPr lvl="1"/>
            <a:r>
              <a:rPr lang="de-DE" dirty="0" smtClean="0"/>
              <a:t>Print, </a:t>
            </a:r>
            <a:r>
              <a:rPr lang="de-DE" dirty="0" err="1" smtClean="0"/>
              <a:t>Give</a:t>
            </a:r>
            <a:r>
              <a:rPr lang="de-DE" dirty="0" smtClean="0"/>
              <a:t> </a:t>
            </a:r>
            <a:r>
              <a:rPr lang="de-DE" dirty="0" err="1" smtClean="0"/>
              <a:t>Aways</a:t>
            </a:r>
            <a:endParaRPr lang="de-DE" dirty="0" smtClean="0"/>
          </a:p>
        </p:txBody>
      </p:sp>
      <p:pic>
        <p:nvPicPr>
          <p:cNvPr id="8" name="Inhaltsplatzhalter 8"/>
          <p:cNvPicPr>
            <a:picLocks noGrp="1" noChangeAspect="1"/>
          </p:cNvPicPr>
          <p:nvPr>
            <p:ph idx="1"/>
          </p:nvPr>
        </p:nvPicPr>
        <p:blipFill>
          <a:blip r:embed="rId4"/>
          <a:stretch>
            <a:fillRect/>
          </a:stretch>
        </p:blipFill>
        <p:spPr>
          <a:xfrm>
            <a:off x="5782960" y="1157189"/>
            <a:ext cx="3110214" cy="1631696"/>
          </a:xfrm>
          <a:prstGeom prst="rect">
            <a:avLst/>
          </a:prstGeom>
          <a:effectLst>
            <a:outerShdw blurRad="50800" dist="38100" dir="2700000" algn="tl" rotWithShape="0">
              <a:prstClr val="black">
                <a:alpha val="40000"/>
              </a:prstClr>
            </a:outerShdw>
          </a:effectLst>
        </p:spPr>
      </p:pic>
      <p:pic>
        <p:nvPicPr>
          <p:cNvPr id="9" name="Grafik 8"/>
          <p:cNvPicPr>
            <a:picLocks noChangeAspect="1"/>
          </p:cNvPicPr>
          <p:nvPr/>
        </p:nvPicPr>
        <p:blipFill>
          <a:blip r:embed="rId5"/>
          <a:stretch>
            <a:fillRect/>
          </a:stretch>
        </p:blipFill>
        <p:spPr>
          <a:xfrm>
            <a:off x="6434423" y="10201"/>
            <a:ext cx="1372712" cy="1035485"/>
          </a:xfrm>
          <a:prstGeom prst="rect">
            <a:avLst/>
          </a:prstGeom>
        </p:spPr>
      </p:pic>
      <p:pic>
        <p:nvPicPr>
          <p:cNvPr id="10" name="Grafik 9"/>
          <p:cNvPicPr>
            <a:picLocks noChangeAspect="1"/>
          </p:cNvPicPr>
          <p:nvPr/>
        </p:nvPicPr>
        <p:blipFill>
          <a:blip r:embed="rId6"/>
          <a:stretch>
            <a:fillRect/>
          </a:stretch>
        </p:blipFill>
        <p:spPr>
          <a:xfrm>
            <a:off x="6067514" y="2971909"/>
            <a:ext cx="2825660" cy="16050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8691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4368" y="394123"/>
            <a:ext cx="8642349" cy="454025"/>
          </a:xfrm>
        </p:spPr>
        <p:txBody>
          <a:bodyPr>
            <a:normAutofit fontScale="90000"/>
          </a:bodyPr>
          <a:lstStyle/>
          <a:p>
            <a:r>
              <a:rPr lang="de-DE" sz="3200" dirty="0" err="1" smtClean="0"/>
              <a:t>DEBATTENpapier</a:t>
            </a:r>
            <a:endParaRPr lang="de-DE" sz="3200" dirty="0"/>
          </a:p>
        </p:txBody>
      </p:sp>
      <p:sp>
        <p:nvSpPr>
          <p:cNvPr id="3" name="Inhaltsplatzhalter 2"/>
          <p:cNvSpPr>
            <a:spLocks noGrp="1"/>
          </p:cNvSpPr>
          <p:nvPr>
            <p:ph idx="1"/>
          </p:nvPr>
        </p:nvSpPr>
        <p:spPr>
          <a:xfrm>
            <a:off x="250826" y="1152605"/>
            <a:ext cx="8366963" cy="3522911"/>
          </a:xfrm>
        </p:spPr>
        <p:txBody>
          <a:bodyPr>
            <a:normAutofit fontScale="85000" lnSpcReduction="20000"/>
          </a:bodyPr>
          <a:lstStyle/>
          <a:p>
            <a:pPr marL="1350" lvl="0" indent="0">
              <a:buNone/>
            </a:pPr>
            <a:r>
              <a:rPr lang="de-DE" b="1" dirty="0"/>
              <a:t>Mehr selbstbestimmte Arbeit oder indirekte Steuerung?</a:t>
            </a:r>
            <a:endParaRPr lang="de-DE" dirty="0"/>
          </a:p>
          <a:p>
            <a:pPr lvl="0"/>
            <a:r>
              <a:rPr lang="de-DE" i="1" dirty="0"/>
              <a:t>Mit welchem Ziel soll sich die IG Metall aktiv in die Gestaltungsfragen mobiler Arbeit einmischen? </a:t>
            </a:r>
            <a:endParaRPr lang="de-DE" dirty="0"/>
          </a:p>
          <a:p>
            <a:pPr lvl="0"/>
            <a:r>
              <a:rPr lang="de-DE" i="1" dirty="0"/>
              <a:t>In welchem Verhältnis sollen die Verhinderung von Risiken für die Beschäftigten und die aktive Gestaltung guter Arbeit zueinanderstehen?</a:t>
            </a:r>
            <a:endParaRPr lang="de-DE" dirty="0"/>
          </a:p>
          <a:p>
            <a:pPr lvl="0"/>
            <a:r>
              <a:rPr lang="de-DE" i="1" dirty="0"/>
              <a:t>Wie gelingt es Betriebsräten und Gewerkschaften mit mobiler Arbeit mehr Selbstbestimmung für die Beschäftigten zu organisieren</a:t>
            </a:r>
            <a:r>
              <a:rPr lang="de-DE" i="1" dirty="0" smtClean="0"/>
              <a:t>?</a:t>
            </a:r>
          </a:p>
          <a:p>
            <a:pPr lvl="0"/>
            <a:endParaRPr lang="de-DE" dirty="0"/>
          </a:p>
          <a:p>
            <a:pPr marL="1350" lvl="0" indent="0">
              <a:buNone/>
            </a:pPr>
            <a:r>
              <a:rPr lang="de-DE" b="1" dirty="0"/>
              <a:t>Wie regeln wir gutes mobiles Arbeiten?</a:t>
            </a:r>
            <a:endParaRPr lang="de-DE" dirty="0"/>
          </a:p>
          <a:p>
            <a:pPr lvl="0"/>
            <a:r>
              <a:rPr lang="de-DE" i="1" dirty="0"/>
              <a:t>Welche Voraussetzungen sind notwendig, damit Betriebsräte und IG Metall gute und gesunde mobile Arbeit gestalten können? </a:t>
            </a:r>
            <a:endParaRPr lang="de-DE" dirty="0"/>
          </a:p>
          <a:p>
            <a:pPr lvl="0"/>
            <a:r>
              <a:rPr lang="de-DE" i="1" dirty="0"/>
              <a:t>Welche Punkte sollten durch Betriebsvereinbarungen oder Tarifverträge klar geregelt werden ohne „</a:t>
            </a:r>
            <a:r>
              <a:rPr lang="de-DE" i="1" dirty="0" err="1"/>
              <a:t>one</a:t>
            </a:r>
            <a:r>
              <a:rPr lang="de-DE" i="1" dirty="0"/>
              <a:t> </a:t>
            </a:r>
            <a:r>
              <a:rPr lang="de-DE" i="1" dirty="0" err="1"/>
              <a:t>fits</a:t>
            </a:r>
            <a:r>
              <a:rPr lang="de-DE" i="1" dirty="0"/>
              <a:t> all“-Lösungen zu gestalten?</a:t>
            </a:r>
            <a:endParaRPr lang="de-DE" sz="4800" dirty="0"/>
          </a:p>
          <a:p>
            <a:pPr lvl="0"/>
            <a:r>
              <a:rPr lang="de-DE" i="1" dirty="0"/>
              <a:t>Können wir die Möglichkeiten digitaler Arbeitswelten auch für eine wirksamere Interessenvertretung nutzen?</a:t>
            </a:r>
          </a:p>
          <a:p>
            <a:pPr lvl="0"/>
            <a:r>
              <a:rPr lang="de-DE" i="1" dirty="0"/>
              <a:t>Welche Regelungen sollte der Gesetzgeber treffen, um die Rahmenbedingungen für gute Arbeit im Homeoffice zu verbessern?</a:t>
            </a:r>
          </a:p>
          <a:p>
            <a:pPr marL="1350" lvl="0" indent="0">
              <a:buNone/>
            </a:pPr>
            <a:endParaRPr lang="de-DE" i="1" dirty="0"/>
          </a:p>
          <a:p>
            <a:pPr lvl="0"/>
            <a:endParaRPr lang="de-DE" i="1" dirty="0" smtClean="0"/>
          </a:p>
          <a:p>
            <a:pPr lvl="0"/>
            <a:endParaRPr lang="de-DE" sz="4800" dirty="0"/>
          </a:p>
        </p:txBody>
      </p:sp>
      <p:sp>
        <p:nvSpPr>
          <p:cNvPr id="4" name="Textplatzhalter 3"/>
          <p:cNvSpPr txBox="1">
            <a:spLocks/>
          </p:cNvSpPr>
          <p:nvPr/>
        </p:nvSpPr>
        <p:spPr>
          <a:xfrm>
            <a:off x="4822826" y="502415"/>
            <a:ext cx="3083094" cy="495300"/>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3"/>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3"/>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de-DE" sz="1600" dirty="0"/>
          </a:p>
        </p:txBody>
      </p:sp>
    </p:spTree>
    <p:extLst>
      <p:ext uri="{BB962C8B-B14F-4D97-AF65-F5344CB8AC3E}">
        <p14:creationId xmlns:p14="http://schemas.microsoft.com/office/powerpoint/2010/main" val="4163196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6" y="296351"/>
            <a:ext cx="8642349" cy="454025"/>
          </a:xfrm>
        </p:spPr>
        <p:txBody>
          <a:bodyPr>
            <a:normAutofit fontScale="90000"/>
          </a:bodyPr>
          <a:lstStyle/>
          <a:p>
            <a:r>
              <a:rPr lang="de-DE" sz="3200" dirty="0" err="1" smtClean="0"/>
              <a:t>DEBATTENpapier</a:t>
            </a:r>
            <a:endParaRPr lang="de-DE" sz="3200" dirty="0"/>
          </a:p>
        </p:txBody>
      </p:sp>
      <p:sp>
        <p:nvSpPr>
          <p:cNvPr id="3" name="Inhaltsplatzhalter 2"/>
          <p:cNvSpPr>
            <a:spLocks noGrp="1"/>
          </p:cNvSpPr>
          <p:nvPr>
            <p:ph idx="1"/>
          </p:nvPr>
        </p:nvSpPr>
        <p:spPr>
          <a:xfrm>
            <a:off x="250826" y="1152605"/>
            <a:ext cx="8366963" cy="3522911"/>
          </a:xfrm>
        </p:spPr>
        <p:txBody>
          <a:bodyPr>
            <a:normAutofit fontScale="77500" lnSpcReduction="20000"/>
          </a:bodyPr>
          <a:lstStyle/>
          <a:p>
            <a:pPr marL="1350" indent="0">
              <a:buNone/>
            </a:pPr>
            <a:r>
              <a:rPr lang="de-DE" b="1" dirty="0"/>
              <a:t>Wer profitiert von der räumlichen Flexibilität</a:t>
            </a:r>
            <a:r>
              <a:rPr lang="de-DE" b="1" dirty="0" smtClean="0"/>
              <a:t>?</a:t>
            </a:r>
          </a:p>
          <a:p>
            <a:r>
              <a:rPr lang="de-DE" i="1" dirty="0"/>
              <a:t>Welche Bedeutung hat der Betrieb als Arbeitsort für unsere Beschäftigten?</a:t>
            </a:r>
            <a:endParaRPr lang="de-DE" dirty="0"/>
          </a:p>
          <a:p>
            <a:r>
              <a:rPr lang="de-DE" i="1" dirty="0"/>
              <a:t> </a:t>
            </a:r>
            <a:r>
              <a:rPr lang="de-DE" i="1" dirty="0" smtClean="0"/>
              <a:t>Wie </a:t>
            </a:r>
            <a:r>
              <a:rPr lang="de-DE" i="1" dirty="0"/>
              <a:t>stehen Betriebsräte und Beschäftigte zu Modellen flexibler Büroraumgestaltung? </a:t>
            </a:r>
            <a:endParaRPr lang="de-DE" dirty="0"/>
          </a:p>
          <a:p>
            <a:r>
              <a:rPr lang="de-DE" i="1" dirty="0"/>
              <a:t>Welche Erfahrungen wurden mit den getrennten „Arbeitsorten“ Werk und Homeoffice gemacht?</a:t>
            </a:r>
            <a:endParaRPr lang="de-DE" dirty="0"/>
          </a:p>
          <a:p>
            <a:r>
              <a:rPr lang="de-DE" i="1" dirty="0"/>
              <a:t> </a:t>
            </a:r>
            <a:r>
              <a:rPr lang="de-DE" i="1" dirty="0" smtClean="0"/>
              <a:t>Welche </a:t>
            </a:r>
            <a:r>
              <a:rPr lang="de-DE" i="1" dirty="0"/>
              <a:t>Wünsche äußern Beschäftigte im Werk und Homeoffice bzgl. des Arbeitsortes und der Ausstattung des Arbeitsplatzes</a:t>
            </a:r>
            <a:r>
              <a:rPr lang="de-DE" i="1" dirty="0" smtClean="0"/>
              <a:t>?</a:t>
            </a:r>
            <a:endParaRPr lang="de-DE" dirty="0"/>
          </a:p>
          <a:p>
            <a:pPr marL="1350" indent="0">
              <a:spcBef>
                <a:spcPts val="1200"/>
              </a:spcBef>
              <a:buNone/>
            </a:pPr>
            <a:r>
              <a:rPr lang="de-DE" b="1" dirty="0"/>
              <a:t>Welche Auswirkungen hat Homeoffice auf die gewerkschaftliche Mobilisierung und Betriebsratshandeln?</a:t>
            </a:r>
            <a:endParaRPr lang="de-DE" dirty="0"/>
          </a:p>
          <a:p>
            <a:r>
              <a:rPr lang="de-DE" i="1" dirty="0"/>
              <a:t>Können wir die Möglichkeiten digitaler Arbeitswelten auch für eine wirksamere Interessenvertretung nutzen?</a:t>
            </a:r>
            <a:endParaRPr lang="de-DE" dirty="0"/>
          </a:p>
          <a:p>
            <a:r>
              <a:rPr lang="de-DE" i="1" dirty="0" smtClean="0"/>
              <a:t>Wie </a:t>
            </a:r>
            <a:r>
              <a:rPr lang="de-DE" i="1" dirty="0"/>
              <a:t>gelingt es uns die Demokratie im Betrieb zu stärken, die Kommunikation zu verbessern und die Interessenvertretung wahrzunehmen, wenn die Beschäftigten im Homeoffice arbeiten? </a:t>
            </a:r>
            <a:endParaRPr lang="de-DE" dirty="0"/>
          </a:p>
          <a:p>
            <a:r>
              <a:rPr lang="de-DE" i="1" dirty="0" smtClean="0"/>
              <a:t>Wie </a:t>
            </a:r>
            <a:r>
              <a:rPr lang="de-DE" i="1" dirty="0"/>
              <a:t>gründen wir Betriebsräte, wenn die Belegschaft mobil arbeitet? Wie kommunizieren wir, wenn die Hälfte der Beschäftigten nicht im Betrieb ist? Wie werben wir Mitglieder oder organisieren Warnstreiks, wenn Beschäftigte im Homeoffice arbeiten? </a:t>
            </a:r>
            <a:endParaRPr lang="de-DE" i="1" dirty="0" smtClean="0"/>
          </a:p>
          <a:p>
            <a:pPr marL="1350" indent="0">
              <a:spcBef>
                <a:spcPts val="1200"/>
              </a:spcBef>
              <a:buNone/>
            </a:pPr>
            <a:r>
              <a:rPr lang="de-DE" b="1" dirty="0"/>
              <a:t>Welche Auswirkungen hat Homeoffice auf Vereinbarkeit?</a:t>
            </a:r>
            <a:endParaRPr lang="de-DE" dirty="0"/>
          </a:p>
          <a:p>
            <a:r>
              <a:rPr lang="de-DE" i="1" dirty="0"/>
              <a:t>Wie gelingt es </a:t>
            </a:r>
            <a:r>
              <a:rPr lang="de-DE" i="1" dirty="0" smtClean="0"/>
              <a:t>Vereinbarkeit </a:t>
            </a:r>
            <a:r>
              <a:rPr lang="de-DE" i="1" dirty="0"/>
              <a:t>von Familie und Beruf zu stärken ohne tradierte Rollenmuster zu </a:t>
            </a:r>
            <a:r>
              <a:rPr lang="de-DE" i="1" dirty="0" smtClean="0"/>
              <a:t>stützen</a:t>
            </a:r>
            <a:r>
              <a:rPr lang="de-DE" i="1" dirty="0"/>
              <a:t>?</a:t>
            </a:r>
          </a:p>
          <a:p>
            <a:pPr lvl="0"/>
            <a:endParaRPr lang="de-DE" i="1" dirty="0" smtClean="0"/>
          </a:p>
          <a:p>
            <a:pPr lvl="0"/>
            <a:endParaRPr lang="de-DE" sz="4800" dirty="0"/>
          </a:p>
        </p:txBody>
      </p:sp>
      <p:sp>
        <p:nvSpPr>
          <p:cNvPr id="4" name="Textplatzhalter 3"/>
          <p:cNvSpPr txBox="1">
            <a:spLocks/>
          </p:cNvSpPr>
          <p:nvPr/>
        </p:nvSpPr>
        <p:spPr>
          <a:xfrm>
            <a:off x="4822826" y="502415"/>
            <a:ext cx="1692274" cy="314014"/>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3"/>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3"/>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de-DE" sz="1600" dirty="0"/>
          </a:p>
        </p:txBody>
      </p:sp>
    </p:spTree>
    <p:extLst>
      <p:ext uri="{BB962C8B-B14F-4D97-AF65-F5344CB8AC3E}">
        <p14:creationId xmlns:p14="http://schemas.microsoft.com/office/powerpoint/2010/main" val="211628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Fragen für die Diskussion</a:t>
            </a:r>
            <a:endParaRPr lang="de-DE" dirty="0"/>
          </a:p>
        </p:txBody>
      </p:sp>
      <p:sp>
        <p:nvSpPr>
          <p:cNvPr id="3" name="Inhaltsplatzhalter 2"/>
          <p:cNvSpPr>
            <a:spLocks noGrp="1"/>
          </p:cNvSpPr>
          <p:nvPr>
            <p:ph idx="1"/>
          </p:nvPr>
        </p:nvSpPr>
        <p:spPr/>
        <p:txBody>
          <a:bodyPr>
            <a:normAutofit/>
          </a:bodyPr>
          <a:lstStyle/>
          <a:p>
            <a:r>
              <a:rPr lang="de-DE" dirty="0" smtClean="0"/>
              <a:t>Was sind Eure Erfahrungen? </a:t>
            </a:r>
          </a:p>
          <a:p>
            <a:pPr lvl="1"/>
            <a:r>
              <a:rPr lang="de-DE" sz="1600" dirty="0"/>
              <a:t>Arbeitsbedingungen</a:t>
            </a:r>
          </a:p>
          <a:p>
            <a:pPr lvl="1"/>
            <a:r>
              <a:rPr lang="de-DE" sz="1600" dirty="0"/>
              <a:t>Ausstattung </a:t>
            </a:r>
          </a:p>
          <a:p>
            <a:pPr lvl="1"/>
            <a:r>
              <a:rPr lang="de-DE" sz="1600" dirty="0"/>
              <a:t>Ansprache, </a:t>
            </a:r>
            <a:r>
              <a:rPr lang="de-DE" sz="1600" dirty="0" smtClean="0"/>
              <a:t>Beteiligung, </a:t>
            </a:r>
            <a:r>
              <a:rPr lang="de-DE" sz="1600" dirty="0" smtClean="0">
                <a:solidFill>
                  <a:schemeClr val="accent6">
                    <a:lumMod val="25000"/>
                  </a:schemeClr>
                </a:solidFill>
              </a:rPr>
              <a:t>Mitgliedwerbung</a:t>
            </a:r>
            <a:endParaRPr lang="de-DE" sz="1600" dirty="0">
              <a:solidFill>
                <a:schemeClr val="accent6">
                  <a:lumMod val="25000"/>
                </a:schemeClr>
              </a:solidFill>
            </a:endParaRPr>
          </a:p>
          <a:p>
            <a:pPr lvl="1"/>
            <a:r>
              <a:rPr lang="de-DE" sz="1600" dirty="0"/>
              <a:t>Warnstreikbeteiligung im </a:t>
            </a:r>
            <a:r>
              <a:rPr lang="de-DE" sz="1600" dirty="0" smtClean="0"/>
              <a:t>Homeoffice</a:t>
            </a:r>
          </a:p>
          <a:p>
            <a:pPr lvl="1"/>
            <a:r>
              <a:rPr lang="de-DE" sz="1600" dirty="0" smtClean="0"/>
              <a:t>…</a:t>
            </a:r>
          </a:p>
          <a:p>
            <a:r>
              <a:rPr lang="de-DE" dirty="0" smtClean="0"/>
              <a:t>Gibt es interessante/neue betriebliche Regelungen?</a:t>
            </a:r>
          </a:p>
          <a:p>
            <a:r>
              <a:rPr lang="de-DE" dirty="0" smtClean="0"/>
              <a:t>Was sollte in Zukunft zusätzlich/anders geregelt werden?</a:t>
            </a:r>
          </a:p>
          <a:p>
            <a:pPr lvl="1"/>
            <a:r>
              <a:rPr lang="de-DE" sz="1600" dirty="0" smtClean="0"/>
              <a:t>Betriebsvereinbarungen, Tarifverträge, Gesetzgeber</a:t>
            </a:r>
          </a:p>
        </p:txBody>
      </p:sp>
      <p:sp>
        <p:nvSpPr>
          <p:cNvPr id="4" name="Textplatzhalter 3"/>
          <p:cNvSpPr>
            <a:spLocks noGrp="1"/>
          </p:cNvSpPr>
          <p:nvPr>
            <p:ph type="body" sz="quarter" idx="13"/>
          </p:nvPr>
        </p:nvSpPr>
        <p:spPr>
          <a:xfrm>
            <a:off x="250826" y="876158"/>
            <a:ext cx="8642349" cy="495300"/>
          </a:xfrm>
        </p:spPr>
        <p:txBody>
          <a:bodyPr/>
          <a:lstStyle/>
          <a:p>
            <a:endParaRPr lang="de-DE" dirty="0"/>
          </a:p>
        </p:txBody>
      </p:sp>
      <p:pic>
        <p:nvPicPr>
          <p:cNvPr id="5" name="Grafik 4"/>
          <p:cNvPicPr>
            <a:picLocks noChangeAspect="1"/>
          </p:cNvPicPr>
          <p:nvPr/>
        </p:nvPicPr>
        <p:blipFill>
          <a:blip r:embed="rId3"/>
          <a:stretch>
            <a:fillRect/>
          </a:stretch>
        </p:blipFill>
        <p:spPr>
          <a:xfrm>
            <a:off x="5936974" y="1616592"/>
            <a:ext cx="2540439" cy="2351515"/>
          </a:xfrm>
          <a:prstGeom prst="rect">
            <a:avLst/>
          </a:prstGeom>
        </p:spPr>
      </p:pic>
    </p:spTree>
    <p:extLst>
      <p:ext uri="{BB962C8B-B14F-4D97-AF65-F5344CB8AC3E}">
        <p14:creationId xmlns:p14="http://schemas.microsoft.com/office/powerpoint/2010/main" val="531911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l="4784" t="1474" b="5264"/>
          <a:stretch/>
        </p:blipFill>
        <p:spPr>
          <a:xfrm>
            <a:off x="228600" y="3218515"/>
            <a:ext cx="2566417" cy="1248910"/>
          </a:xfrm>
          <a:prstGeom prst="rect">
            <a:avLst/>
          </a:prstGeom>
          <a:effectLst>
            <a:reflection blurRad="6350" stA="52000" endA="300" endPos="35000" dir="5400000" sy="-100000" algn="bl" rotWithShape="0"/>
          </a:effectLst>
        </p:spPr>
      </p:pic>
      <p:sp>
        <p:nvSpPr>
          <p:cNvPr id="5" name="Rechteck 4"/>
          <p:cNvSpPr/>
          <p:nvPr/>
        </p:nvSpPr>
        <p:spPr>
          <a:xfrm>
            <a:off x="228600" y="135726"/>
            <a:ext cx="7636934" cy="584775"/>
          </a:xfrm>
          <a:prstGeom prst="rect">
            <a:avLst/>
          </a:prstGeom>
        </p:spPr>
        <p:txBody>
          <a:bodyPr wrap="square">
            <a:spAutoFit/>
          </a:bodyPr>
          <a:lstStyle/>
          <a:p>
            <a:r>
              <a:rPr lang="de-DE" sz="3200" b="1" cap="all" spc="200" dirty="0" smtClean="0">
                <a:solidFill>
                  <a:srgbClr val="E3051B"/>
                </a:solidFill>
                <a:latin typeface="Meta Head IGM Cond Black"/>
                <a:ea typeface="+mj-ea"/>
                <a:cs typeface="Calibri" panose="020F0502020204030204" pitchFamily="34" charset="0"/>
              </a:rPr>
              <a:t>Das neue Normal nach der Pandemie?</a:t>
            </a:r>
            <a:endParaRPr lang="de-DE" sz="900" dirty="0"/>
          </a:p>
        </p:txBody>
      </p:sp>
      <p:sp>
        <p:nvSpPr>
          <p:cNvPr id="6" name="Rechteck 5"/>
          <p:cNvSpPr/>
          <p:nvPr/>
        </p:nvSpPr>
        <p:spPr>
          <a:xfrm>
            <a:off x="228600" y="1527796"/>
            <a:ext cx="2727960" cy="1690719"/>
          </a:xfrm>
          <a:prstGeom prst="rect">
            <a:avLst/>
          </a:prstGeom>
        </p:spPr>
        <p:txBody>
          <a:bodyPr wrap="square">
            <a:spAutoFit/>
          </a:bodyPr>
          <a:lstStyle/>
          <a:p>
            <a:pPr>
              <a:lnSpc>
                <a:spcPct val="90000"/>
              </a:lnSpc>
              <a:spcBef>
                <a:spcPts val="750"/>
              </a:spcBef>
              <a:buSzPct val="90000"/>
            </a:pPr>
            <a:r>
              <a:rPr lang="de-DE" sz="1800" b="1" dirty="0" smtClean="0">
                <a:solidFill>
                  <a:srgbClr val="3C3C3B"/>
                </a:solidFill>
                <a:latin typeface="Meta IGM" panose="02000503040000020004" pitchFamily="2" charset="0"/>
                <a:cs typeface="Calibri" panose="020F0502020204030204" pitchFamily="34" charset="0"/>
              </a:rPr>
              <a:t>Beschäftigtenbefragung der IG Metall</a:t>
            </a:r>
            <a:endParaRPr lang="de-DE" sz="1800" b="1" dirty="0">
              <a:solidFill>
                <a:srgbClr val="3C3C3B"/>
              </a:solidFill>
              <a:latin typeface="Meta IGM" panose="02000503040000020004" pitchFamily="2" charset="0"/>
              <a:cs typeface="Calibri" panose="020F0502020204030204" pitchFamily="34" charset="0"/>
            </a:endParaRPr>
          </a:p>
          <a:p>
            <a:pPr marL="243450" indent="-243450">
              <a:lnSpc>
                <a:spcPct val="90000"/>
              </a:lnSpc>
              <a:spcBef>
                <a:spcPts val="750"/>
              </a:spcBef>
              <a:buSzPct val="90000"/>
              <a:buBlip>
                <a:blip r:embed="rId4"/>
              </a:buBlip>
            </a:pPr>
            <a:r>
              <a:rPr lang="de-DE" sz="1800" dirty="0" smtClean="0">
                <a:solidFill>
                  <a:srgbClr val="3C3C3B"/>
                </a:solidFill>
                <a:latin typeface="Meta IGM" panose="02000503040000020004" pitchFamily="2" charset="0"/>
                <a:cs typeface="Calibri" panose="020F0502020204030204" pitchFamily="34" charset="0"/>
              </a:rPr>
              <a:t>73% bis zu 90% wünschen sich regelmäßig zu Hause zu arbeiten</a:t>
            </a:r>
            <a:endParaRPr lang="de-DE" sz="1800" dirty="0">
              <a:solidFill>
                <a:srgbClr val="3C3C3B"/>
              </a:solidFill>
              <a:latin typeface="Meta IGM" panose="02000503040000020004" pitchFamily="2" charset="0"/>
              <a:cs typeface="Calibri" panose="020F0502020204030204" pitchFamily="34" charset="0"/>
            </a:endParaRPr>
          </a:p>
        </p:txBody>
      </p:sp>
      <p:sp>
        <p:nvSpPr>
          <p:cNvPr id="7" name="Textplatzhalter 3"/>
          <p:cNvSpPr txBox="1">
            <a:spLocks/>
          </p:cNvSpPr>
          <p:nvPr/>
        </p:nvSpPr>
        <p:spPr>
          <a:xfrm>
            <a:off x="228600" y="720501"/>
            <a:ext cx="8642349" cy="495300"/>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4"/>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4"/>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000" dirty="0" smtClean="0">
                <a:latin typeface="Meta Head IGM Cond Light" panose="02000506030000020004" pitchFamily="2" charset="0"/>
              </a:rPr>
              <a:t>Mehrheit wünscht sich künftig eine Mischung aus Mobiler Arbeit und Arbeit im Betrieb</a:t>
            </a:r>
            <a:endParaRPr lang="de-DE" sz="2000" dirty="0">
              <a:latin typeface="Meta Head IGM Cond Light" panose="02000506030000020004" pitchFamily="2" charset="0"/>
            </a:endParaRPr>
          </a:p>
        </p:txBody>
      </p:sp>
      <p:sp>
        <p:nvSpPr>
          <p:cNvPr id="8" name="Rechteck 7"/>
          <p:cNvSpPr/>
          <p:nvPr/>
        </p:nvSpPr>
        <p:spPr>
          <a:xfrm>
            <a:off x="3115056" y="1527796"/>
            <a:ext cx="2889504" cy="3142399"/>
          </a:xfrm>
          <a:prstGeom prst="rect">
            <a:avLst/>
          </a:prstGeom>
        </p:spPr>
        <p:txBody>
          <a:bodyPr wrap="square">
            <a:spAutoFit/>
          </a:bodyPr>
          <a:lstStyle/>
          <a:p>
            <a:pPr>
              <a:lnSpc>
                <a:spcPct val="90000"/>
              </a:lnSpc>
              <a:spcBef>
                <a:spcPts val="750"/>
              </a:spcBef>
              <a:buSzPct val="90000"/>
            </a:pPr>
            <a:r>
              <a:rPr lang="de-DE" sz="1800" b="1" dirty="0" smtClean="0">
                <a:solidFill>
                  <a:srgbClr val="3C3C3B"/>
                </a:solidFill>
                <a:latin typeface="Meta IGM" panose="02000503040000020004" pitchFamily="2" charset="0"/>
                <a:cs typeface="Calibri" panose="020F0502020204030204" pitchFamily="34" charset="0"/>
              </a:rPr>
              <a:t>FORSA </a:t>
            </a:r>
            <a:r>
              <a:rPr lang="de-DE" sz="1800" b="1" dirty="0">
                <a:solidFill>
                  <a:srgbClr val="3C3C3B"/>
                </a:solidFill>
                <a:latin typeface="Meta IGM" panose="02000503040000020004" pitchFamily="2" charset="0"/>
                <a:cs typeface="Calibri" panose="020F0502020204030204" pitchFamily="34" charset="0"/>
              </a:rPr>
              <a:t>Umfrage</a:t>
            </a:r>
          </a:p>
          <a:p>
            <a:pPr marL="243450" indent="-243450">
              <a:lnSpc>
                <a:spcPct val="90000"/>
              </a:lnSpc>
              <a:spcBef>
                <a:spcPts val="750"/>
              </a:spcBef>
              <a:buSzPct val="90000"/>
              <a:buBlip>
                <a:blip r:embed="rId4"/>
              </a:buBlip>
            </a:pPr>
            <a:r>
              <a:rPr lang="de-DE" sz="1800" dirty="0" smtClean="0">
                <a:solidFill>
                  <a:srgbClr val="3C3C3B"/>
                </a:solidFill>
                <a:latin typeface="Meta IGM" panose="02000503040000020004" pitchFamily="2" charset="0"/>
                <a:cs typeface="Calibri" panose="020F0502020204030204" pitchFamily="34" charset="0"/>
              </a:rPr>
              <a:t>Thema: Gestaltung </a:t>
            </a:r>
            <a:r>
              <a:rPr lang="de-DE" sz="1800" dirty="0">
                <a:solidFill>
                  <a:srgbClr val="3C3C3B"/>
                </a:solidFill>
                <a:latin typeface="Meta IGM" panose="02000503040000020004" pitchFamily="2" charset="0"/>
                <a:cs typeface="Calibri" panose="020F0502020204030204" pitchFamily="34" charset="0"/>
              </a:rPr>
              <a:t>des Homeoffice-Arbeitsplatzes</a:t>
            </a:r>
          </a:p>
          <a:p>
            <a:pPr marL="243450" indent="-243450">
              <a:lnSpc>
                <a:spcPct val="90000"/>
              </a:lnSpc>
              <a:spcBef>
                <a:spcPts val="750"/>
              </a:spcBef>
              <a:buSzPct val="90000"/>
              <a:buBlip>
                <a:blip r:embed="rId4"/>
              </a:buBlip>
            </a:pPr>
            <a:r>
              <a:rPr lang="de-DE" sz="1800" dirty="0" smtClean="0">
                <a:solidFill>
                  <a:srgbClr val="3C3C3B"/>
                </a:solidFill>
                <a:latin typeface="Meta IGM" panose="02000503040000020004" pitchFamily="2" charset="0"/>
                <a:cs typeface="Calibri" panose="020F0502020204030204" pitchFamily="34" charset="0"/>
              </a:rPr>
              <a:t>repräsentative Befragung </a:t>
            </a:r>
            <a:r>
              <a:rPr lang="de-DE" sz="1800" dirty="0">
                <a:solidFill>
                  <a:srgbClr val="3C3C3B"/>
                </a:solidFill>
                <a:latin typeface="Meta IGM" panose="02000503040000020004" pitchFamily="2" charset="0"/>
                <a:cs typeface="Calibri" panose="020F0502020204030204" pitchFamily="34" charset="0"/>
              </a:rPr>
              <a:t>von abhängig </a:t>
            </a:r>
            <a:r>
              <a:rPr lang="de-DE" sz="1800" dirty="0" smtClean="0">
                <a:solidFill>
                  <a:srgbClr val="3C3C3B"/>
                </a:solidFill>
                <a:latin typeface="Meta IGM" panose="02000503040000020004" pitchFamily="2" charset="0"/>
                <a:cs typeface="Calibri" panose="020F0502020204030204" pitchFamily="34" charset="0"/>
              </a:rPr>
              <a:t>Beschäftigten </a:t>
            </a:r>
            <a:r>
              <a:rPr lang="de-DE" sz="1800" dirty="0">
                <a:solidFill>
                  <a:srgbClr val="3C3C3B"/>
                </a:solidFill>
                <a:latin typeface="Meta IGM" panose="02000503040000020004" pitchFamily="2" charset="0"/>
                <a:cs typeface="Calibri" panose="020F0502020204030204" pitchFamily="34" charset="0"/>
              </a:rPr>
              <a:t>im </a:t>
            </a:r>
            <a:r>
              <a:rPr lang="de-DE" sz="1800" dirty="0" smtClean="0">
                <a:solidFill>
                  <a:srgbClr val="3C3C3B"/>
                </a:solidFill>
                <a:latin typeface="Meta IGM" panose="02000503040000020004" pitchFamily="2" charset="0"/>
                <a:cs typeface="Calibri" panose="020F0502020204030204" pitchFamily="34" charset="0"/>
              </a:rPr>
              <a:t>Homeoffice</a:t>
            </a:r>
          </a:p>
          <a:p>
            <a:pPr marL="243450" indent="-243450">
              <a:lnSpc>
                <a:spcPct val="90000"/>
              </a:lnSpc>
              <a:spcBef>
                <a:spcPts val="750"/>
              </a:spcBef>
              <a:buSzPct val="90000"/>
              <a:buBlip>
                <a:blip r:embed="rId4"/>
              </a:buBlip>
            </a:pPr>
            <a:r>
              <a:rPr lang="de-DE" sz="1800" dirty="0" smtClean="0">
                <a:solidFill>
                  <a:srgbClr val="3C3C3B"/>
                </a:solidFill>
                <a:latin typeface="Meta IGM" panose="02000503040000020004" pitchFamily="2" charset="0"/>
                <a:cs typeface="Calibri" panose="020F0502020204030204" pitchFamily="34" charset="0"/>
              </a:rPr>
              <a:t>ca</a:t>
            </a:r>
            <a:r>
              <a:rPr lang="de-DE" sz="1800" dirty="0">
                <a:solidFill>
                  <a:srgbClr val="3C3C3B"/>
                </a:solidFill>
                <a:latin typeface="Meta IGM" panose="02000503040000020004" pitchFamily="2" charset="0"/>
                <a:cs typeface="Calibri" panose="020F0502020204030204" pitchFamily="34" charset="0"/>
              </a:rPr>
              <a:t>.</a:t>
            </a:r>
            <a:r>
              <a:rPr lang="de-DE" sz="1800" dirty="0" smtClean="0">
                <a:solidFill>
                  <a:srgbClr val="3C3C3B"/>
                </a:solidFill>
                <a:latin typeface="Meta IGM" panose="02000503040000020004" pitchFamily="2" charset="0"/>
                <a:cs typeface="Calibri" panose="020F0502020204030204" pitchFamily="34" charset="0"/>
              </a:rPr>
              <a:t> 80% wünschen sich zeitweises Arbeiten von zu Hause</a:t>
            </a:r>
            <a:endParaRPr lang="de-DE" sz="1800" dirty="0">
              <a:solidFill>
                <a:srgbClr val="3C3C3B"/>
              </a:solidFill>
              <a:latin typeface="Meta IGM" panose="02000503040000020004" pitchFamily="2" charset="0"/>
              <a:cs typeface="Calibri" panose="020F0502020204030204" pitchFamily="34" charset="0"/>
            </a:endParaRPr>
          </a:p>
        </p:txBody>
      </p:sp>
      <p:sp>
        <p:nvSpPr>
          <p:cNvPr id="9" name="Rechteck 8"/>
          <p:cNvSpPr/>
          <p:nvPr/>
        </p:nvSpPr>
        <p:spPr>
          <a:xfrm>
            <a:off x="6086856" y="1527796"/>
            <a:ext cx="2862072" cy="2291909"/>
          </a:xfrm>
          <a:prstGeom prst="rect">
            <a:avLst/>
          </a:prstGeom>
        </p:spPr>
        <p:txBody>
          <a:bodyPr wrap="square">
            <a:spAutoFit/>
          </a:bodyPr>
          <a:lstStyle/>
          <a:p>
            <a:pPr>
              <a:lnSpc>
                <a:spcPct val="90000"/>
              </a:lnSpc>
              <a:spcBef>
                <a:spcPts val="750"/>
              </a:spcBef>
              <a:buSzPct val="90000"/>
            </a:pPr>
            <a:r>
              <a:rPr lang="de-DE" sz="1800" b="1" dirty="0" smtClean="0">
                <a:solidFill>
                  <a:srgbClr val="3C3C3B"/>
                </a:solidFill>
                <a:latin typeface="Meta IGM" panose="02000503040000020004" pitchFamily="2" charset="0"/>
                <a:cs typeface="Calibri" panose="020F0502020204030204" pitchFamily="34" charset="0"/>
              </a:rPr>
              <a:t>Homeoffice muss fair - Befragungen</a:t>
            </a:r>
            <a:endParaRPr lang="de-DE" sz="1800" b="1" dirty="0">
              <a:solidFill>
                <a:srgbClr val="3C3C3B"/>
              </a:solidFill>
              <a:latin typeface="Meta IGM" panose="02000503040000020004" pitchFamily="2" charset="0"/>
              <a:cs typeface="Calibri" panose="020F0502020204030204" pitchFamily="34" charset="0"/>
            </a:endParaRPr>
          </a:p>
          <a:p>
            <a:pPr marL="243450" indent="-243450">
              <a:lnSpc>
                <a:spcPct val="90000"/>
              </a:lnSpc>
              <a:spcBef>
                <a:spcPts val="750"/>
              </a:spcBef>
              <a:buSzPct val="90000"/>
              <a:buBlip>
                <a:blip r:embed="rId4"/>
              </a:buBlip>
            </a:pPr>
            <a:r>
              <a:rPr lang="de-DE" sz="1800" dirty="0" smtClean="0">
                <a:solidFill>
                  <a:srgbClr val="3C3C3B"/>
                </a:solidFill>
                <a:latin typeface="Meta IGM" panose="02000503040000020004" pitchFamily="2" charset="0"/>
                <a:cs typeface="Calibri" panose="020F0502020204030204" pitchFamily="34" charset="0"/>
              </a:rPr>
              <a:t>GS u. Betriebe, insg. </a:t>
            </a:r>
            <a:r>
              <a:rPr lang="de-DE" sz="1800" dirty="0">
                <a:solidFill>
                  <a:srgbClr val="3C3C3B"/>
                </a:solidFill>
                <a:latin typeface="Meta IGM" panose="02000503040000020004" pitchFamily="2" charset="0"/>
                <a:cs typeface="Calibri" panose="020F0502020204030204" pitchFamily="34" charset="0"/>
              </a:rPr>
              <a:t>b</a:t>
            </a:r>
            <a:r>
              <a:rPr lang="de-DE" sz="1800" dirty="0" smtClean="0">
                <a:solidFill>
                  <a:srgbClr val="3C3C3B"/>
                </a:solidFill>
                <a:latin typeface="Meta IGM" panose="02000503040000020004" pitchFamily="2" charset="0"/>
                <a:cs typeface="Calibri" panose="020F0502020204030204" pitchFamily="34" charset="0"/>
              </a:rPr>
              <a:t>isher 25.000 Teilnehmende</a:t>
            </a:r>
          </a:p>
          <a:p>
            <a:pPr marL="243450" indent="-243450">
              <a:lnSpc>
                <a:spcPct val="90000"/>
              </a:lnSpc>
              <a:spcBef>
                <a:spcPts val="750"/>
              </a:spcBef>
              <a:buSzPct val="90000"/>
              <a:buBlip>
                <a:blip r:embed="rId4"/>
              </a:buBlip>
            </a:pPr>
            <a:r>
              <a:rPr lang="de-DE" sz="1800" dirty="0" smtClean="0">
                <a:solidFill>
                  <a:srgbClr val="3C3C3B"/>
                </a:solidFill>
                <a:latin typeface="Meta IGM" panose="02000503040000020004" pitchFamily="2" charset="0"/>
                <a:cs typeface="Calibri" panose="020F0502020204030204" pitchFamily="34" charset="0"/>
              </a:rPr>
              <a:t>67 % wünschen sich 2-3 Tage pro Woche Homeoffice oder mehr</a:t>
            </a:r>
          </a:p>
        </p:txBody>
      </p:sp>
    </p:spTree>
    <p:extLst>
      <p:ext uri="{BB962C8B-B14F-4D97-AF65-F5344CB8AC3E}">
        <p14:creationId xmlns:p14="http://schemas.microsoft.com/office/powerpoint/2010/main" val="139878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p:cNvGraphicFramePr/>
          <p:nvPr>
            <p:extLst>
              <p:ext uri="{D42A27DB-BD31-4B8C-83A1-F6EECF244321}">
                <p14:modId xmlns:p14="http://schemas.microsoft.com/office/powerpoint/2010/main" val="3044081159"/>
              </p:ext>
            </p:extLst>
          </p:nvPr>
        </p:nvGraphicFramePr>
        <p:xfrm>
          <a:off x="171744" y="1084119"/>
          <a:ext cx="4665718" cy="360450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feld 3"/>
          <p:cNvSpPr txBox="1"/>
          <p:nvPr/>
        </p:nvSpPr>
        <p:spPr>
          <a:xfrm>
            <a:off x="180535" y="157256"/>
            <a:ext cx="7659597" cy="584775"/>
          </a:xfrm>
          <a:prstGeom prst="rect">
            <a:avLst/>
          </a:prstGeom>
          <a:noFill/>
        </p:spPr>
        <p:txBody>
          <a:bodyPr wrap="square" rtlCol="0">
            <a:spAutoFit/>
          </a:bodyPr>
          <a:lstStyle/>
          <a:p>
            <a:r>
              <a:rPr lang="de-DE" sz="3200" b="1" cap="all" spc="200" dirty="0">
                <a:solidFill>
                  <a:srgbClr val="E3051B"/>
                </a:solidFill>
                <a:latin typeface="Meta Head IGM Cond Black"/>
                <a:cs typeface="Calibri" panose="020F0502020204030204" pitchFamily="34" charset="0"/>
              </a:rPr>
              <a:t>Das </a:t>
            </a:r>
            <a:r>
              <a:rPr lang="de-DE" sz="3200" b="1" cap="all" spc="200" dirty="0" smtClean="0">
                <a:solidFill>
                  <a:srgbClr val="E3051B"/>
                </a:solidFill>
                <a:latin typeface="Meta Head IGM Cond Black"/>
                <a:cs typeface="Calibri" panose="020F0502020204030204" pitchFamily="34" charset="0"/>
              </a:rPr>
              <a:t>neue Normal nach der </a:t>
            </a:r>
            <a:r>
              <a:rPr lang="de-DE" sz="3200" b="1" cap="all" spc="200" dirty="0" err="1" smtClean="0">
                <a:solidFill>
                  <a:srgbClr val="E3051B"/>
                </a:solidFill>
                <a:latin typeface="Meta Head IGM Cond Black"/>
                <a:cs typeface="Calibri" panose="020F0502020204030204" pitchFamily="34" charset="0"/>
              </a:rPr>
              <a:t>pandemie</a:t>
            </a:r>
            <a:r>
              <a:rPr lang="de-DE" sz="3200" b="1" cap="all" spc="200" dirty="0" smtClean="0">
                <a:solidFill>
                  <a:srgbClr val="E3051B"/>
                </a:solidFill>
                <a:latin typeface="Meta Head IGM Cond Black"/>
                <a:cs typeface="Calibri" panose="020F0502020204030204" pitchFamily="34" charset="0"/>
              </a:rPr>
              <a:t>?</a:t>
            </a:r>
            <a:endParaRPr lang="de-DE" sz="900" dirty="0"/>
          </a:p>
        </p:txBody>
      </p:sp>
      <p:sp>
        <p:nvSpPr>
          <p:cNvPr id="5" name="Rechteck 4"/>
          <p:cNvSpPr/>
          <p:nvPr/>
        </p:nvSpPr>
        <p:spPr>
          <a:xfrm>
            <a:off x="171743" y="689279"/>
            <a:ext cx="8142523" cy="369332"/>
          </a:xfrm>
          <a:prstGeom prst="rect">
            <a:avLst/>
          </a:prstGeom>
        </p:spPr>
        <p:txBody>
          <a:bodyPr wrap="square">
            <a:spAutoFit/>
          </a:bodyPr>
          <a:lstStyle/>
          <a:p>
            <a:pPr lvl="0">
              <a:lnSpc>
                <a:spcPct val="90000"/>
              </a:lnSpc>
              <a:spcBef>
                <a:spcPts val="750"/>
              </a:spcBef>
              <a:buSzPct val="90000"/>
            </a:pPr>
            <a:r>
              <a:rPr lang="de-DE" sz="2000" spc="100" dirty="0">
                <a:solidFill>
                  <a:srgbClr val="3C3C3B"/>
                </a:solidFill>
                <a:latin typeface="Meta Head IGM Cond Light" panose="02000506030000020004" pitchFamily="2" charset="0"/>
              </a:rPr>
              <a:t>Einstellungen </a:t>
            </a:r>
            <a:r>
              <a:rPr lang="de-DE" sz="2000" spc="100" dirty="0" smtClean="0">
                <a:solidFill>
                  <a:srgbClr val="3C3C3B"/>
                </a:solidFill>
                <a:latin typeface="Meta Head IGM Cond Light" panose="02000506030000020004" pitchFamily="2" charset="0"/>
              </a:rPr>
              <a:t>zur Zukunft mobiler Arbeit in den Homeoffice muss fair - Befragungen</a:t>
            </a:r>
            <a:endParaRPr lang="de-DE" sz="2000" spc="100" dirty="0">
              <a:solidFill>
                <a:srgbClr val="3C3C3B"/>
              </a:solidFill>
              <a:latin typeface="Meta Head IGM Cond Light" panose="02000506030000020004" pitchFamily="2" charset="0"/>
            </a:endParaRPr>
          </a:p>
        </p:txBody>
      </p:sp>
      <p:sp>
        <p:nvSpPr>
          <p:cNvPr id="7" name="Textfeld 6"/>
          <p:cNvSpPr txBox="1"/>
          <p:nvPr/>
        </p:nvSpPr>
        <p:spPr>
          <a:xfrm>
            <a:off x="5128182" y="1267072"/>
            <a:ext cx="3901518" cy="3527119"/>
          </a:xfrm>
          <a:prstGeom prst="rect">
            <a:avLst/>
          </a:prstGeom>
          <a:noFill/>
        </p:spPr>
        <p:txBody>
          <a:bodyPr wrap="square" rtlCol="0">
            <a:spAutoFit/>
          </a:bodyPr>
          <a:lstStyle/>
          <a:p>
            <a:pPr lvl="0" defTabSz="914400"/>
            <a:r>
              <a:rPr lang="de-DE" sz="1600" b="1" dirty="0" smtClean="0">
                <a:solidFill>
                  <a:prstClr val="black"/>
                </a:solidFill>
                <a:latin typeface="Meta IGM" panose="02000503040000020004" pitchFamily="2" charset="0"/>
              </a:rPr>
              <a:t>Altersunterschiede:</a:t>
            </a:r>
            <a:endParaRPr lang="de-DE" sz="1600" dirty="0" smtClean="0">
              <a:solidFill>
                <a:prstClr val="black"/>
              </a:solidFill>
              <a:latin typeface="Meta IGM" panose="02000503040000020004" pitchFamily="2" charset="0"/>
            </a:endParaRPr>
          </a:p>
          <a:p>
            <a:pPr marL="280800" lvl="0" indent="-279450">
              <a:lnSpc>
                <a:spcPct val="90000"/>
              </a:lnSpc>
              <a:spcBef>
                <a:spcPts val="750"/>
              </a:spcBef>
              <a:buSzPct val="90000"/>
              <a:buBlip>
                <a:blip r:embed="rId4"/>
              </a:buBlip>
            </a:pPr>
            <a:r>
              <a:rPr lang="de-DE" sz="1600" dirty="0" smtClean="0">
                <a:solidFill>
                  <a:srgbClr val="3C3C3B"/>
                </a:solidFill>
                <a:latin typeface="Meta IGM" panose="02000503040000020004" pitchFamily="2" charset="0"/>
              </a:rPr>
              <a:t>Junge </a:t>
            </a:r>
            <a:r>
              <a:rPr lang="de-DE" sz="1600" dirty="0">
                <a:solidFill>
                  <a:srgbClr val="3C3C3B"/>
                </a:solidFill>
                <a:latin typeface="Meta IGM" panose="02000503040000020004" pitchFamily="2" charset="0"/>
              </a:rPr>
              <a:t>Menschen wollen am häufigsten 1-3 Tage in der Woche </a:t>
            </a:r>
            <a:r>
              <a:rPr lang="de-DE" sz="1600" dirty="0" smtClean="0">
                <a:solidFill>
                  <a:srgbClr val="3C3C3B"/>
                </a:solidFill>
                <a:latin typeface="Meta IGM" panose="02000503040000020004" pitchFamily="2" charset="0"/>
              </a:rPr>
              <a:t>mobil arbeiten</a:t>
            </a:r>
            <a:r>
              <a:rPr lang="de-DE" sz="1600" dirty="0">
                <a:solidFill>
                  <a:srgbClr val="3C3C3B"/>
                </a:solidFill>
                <a:latin typeface="Meta IGM" panose="02000503040000020004" pitchFamily="2" charset="0"/>
              </a:rPr>
              <a:t>. </a:t>
            </a:r>
            <a:r>
              <a:rPr lang="de-DE" sz="1600" dirty="0" smtClean="0">
                <a:solidFill>
                  <a:srgbClr val="3C3C3B"/>
                </a:solidFill>
                <a:latin typeface="Meta IGM" panose="02000503040000020004" pitchFamily="2" charset="0"/>
              </a:rPr>
              <a:t>Gleichzeitig </a:t>
            </a:r>
            <a:r>
              <a:rPr lang="de-DE" sz="1600" dirty="0">
                <a:solidFill>
                  <a:srgbClr val="3C3C3B"/>
                </a:solidFill>
                <a:latin typeface="Meta IGM" panose="02000503040000020004" pitchFamily="2" charset="0"/>
              </a:rPr>
              <a:t>kommt für sie eine gänzliche Arbeit im Homeoffice am seltensten in Betracht.</a:t>
            </a:r>
          </a:p>
          <a:p>
            <a:pPr marL="280800" indent="-279450">
              <a:lnSpc>
                <a:spcPct val="90000"/>
              </a:lnSpc>
              <a:spcBef>
                <a:spcPts val="750"/>
              </a:spcBef>
              <a:buSzPct val="90000"/>
              <a:buBlip>
                <a:blip r:embed="rId4"/>
              </a:buBlip>
            </a:pPr>
            <a:r>
              <a:rPr lang="de-DE" sz="1600" dirty="0">
                <a:solidFill>
                  <a:prstClr val="black"/>
                </a:solidFill>
                <a:latin typeface="Meta IGM" panose="02000503040000020004" pitchFamily="2" charset="0"/>
              </a:rPr>
              <a:t>Die älteste K</a:t>
            </a:r>
            <a:r>
              <a:rPr lang="de-DE" sz="1600" dirty="0" smtClean="0">
                <a:solidFill>
                  <a:prstClr val="black"/>
                </a:solidFill>
                <a:latin typeface="Meta IGM" panose="02000503040000020004" pitchFamily="2" charset="0"/>
              </a:rPr>
              <a:t>ohorte </a:t>
            </a:r>
            <a:r>
              <a:rPr lang="de-DE" sz="1600" dirty="0">
                <a:solidFill>
                  <a:prstClr val="black"/>
                </a:solidFill>
                <a:latin typeface="Meta IGM" panose="02000503040000020004" pitchFamily="2" charset="0"/>
              </a:rPr>
              <a:t>verzeichnet die höchsten Werte für die komplette Ablehnung mobilen Arbeitens und für den Wunsch komplett von zu Hause aus zu arbeiten. </a:t>
            </a:r>
            <a:endParaRPr lang="de-DE" sz="1600" dirty="0" smtClean="0">
              <a:solidFill>
                <a:srgbClr val="8F2C33"/>
              </a:solidFill>
              <a:latin typeface="Meta IGM" panose="02000503040000020004" pitchFamily="2" charset="0"/>
            </a:endParaRPr>
          </a:p>
          <a:p>
            <a:pPr marL="280800" lvl="0" indent="-279450">
              <a:lnSpc>
                <a:spcPct val="90000"/>
              </a:lnSpc>
              <a:spcBef>
                <a:spcPts val="750"/>
              </a:spcBef>
              <a:buSzPct val="90000"/>
              <a:buBlip>
                <a:blip r:embed="rId4"/>
              </a:buBlip>
            </a:pPr>
            <a:r>
              <a:rPr lang="de-DE" sz="1600" dirty="0">
                <a:solidFill>
                  <a:prstClr val="black"/>
                </a:solidFill>
                <a:latin typeface="Meta IGM" panose="02000503040000020004" pitchFamily="2" charset="0"/>
              </a:rPr>
              <a:t>Ein flexibles Modell bevorzugen </a:t>
            </a:r>
            <a:r>
              <a:rPr lang="de-DE" sz="1600" dirty="0" smtClean="0">
                <a:solidFill>
                  <a:prstClr val="black"/>
                </a:solidFill>
                <a:latin typeface="Meta IGM" panose="02000503040000020004" pitchFamily="2" charset="0"/>
              </a:rPr>
              <a:t>besonders die Befragten im mittleren Alter. </a:t>
            </a:r>
            <a:endParaRPr lang="de-DE" sz="1600" dirty="0">
              <a:solidFill>
                <a:prstClr val="black"/>
              </a:solidFill>
              <a:latin typeface="Meta IGM" panose="02000503040000020004" pitchFamily="2" charset="0"/>
            </a:endParaRPr>
          </a:p>
        </p:txBody>
      </p:sp>
    </p:spTree>
    <p:extLst>
      <p:ext uri="{BB962C8B-B14F-4D97-AF65-F5344CB8AC3E}">
        <p14:creationId xmlns:p14="http://schemas.microsoft.com/office/powerpoint/2010/main" val="3122873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nhaltsplatzhalter 10"/>
          <p:cNvGraphicFramePr>
            <a:graphicFrameLocks/>
          </p:cNvGraphicFramePr>
          <p:nvPr>
            <p:extLst>
              <p:ext uri="{D42A27DB-BD31-4B8C-83A1-F6EECF244321}">
                <p14:modId xmlns:p14="http://schemas.microsoft.com/office/powerpoint/2010/main" val="2189911705"/>
              </p:ext>
            </p:extLst>
          </p:nvPr>
        </p:nvGraphicFramePr>
        <p:xfrm>
          <a:off x="4693920" y="1332131"/>
          <a:ext cx="4285488" cy="26722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m 2"/>
          <p:cNvGraphicFramePr>
            <a:graphicFrameLocks/>
          </p:cNvGraphicFramePr>
          <p:nvPr>
            <p:extLst>
              <p:ext uri="{D42A27DB-BD31-4B8C-83A1-F6EECF244321}">
                <p14:modId xmlns:p14="http://schemas.microsoft.com/office/powerpoint/2010/main" val="1014792904"/>
              </p:ext>
            </p:extLst>
          </p:nvPr>
        </p:nvGraphicFramePr>
        <p:xfrm>
          <a:off x="243998" y="1332131"/>
          <a:ext cx="4352386" cy="274828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3"/>
          <p:cNvSpPr/>
          <p:nvPr/>
        </p:nvSpPr>
        <p:spPr>
          <a:xfrm>
            <a:off x="228600" y="135726"/>
            <a:ext cx="7636934" cy="584775"/>
          </a:xfrm>
          <a:prstGeom prst="rect">
            <a:avLst/>
          </a:prstGeom>
        </p:spPr>
        <p:txBody>
          <a:bodyPr wrap="square">
            <a:spAutoFit/>
          </a:bodyPr>
          <a:lstStyle/>
          <a:p>
            <a:r>
              <a:rPr lang="de-DE" sz="3200" b="1" cap="all" spc="200" dirty="0" smtClean="0">
                <a:solidFill>
                  <a:srgbClr val="E3051B"/>
                </a:solidFill>
                <a:latin typeface="Meta Head IGM Cond Black"/>
                <a:ea typeface="+mj-ea"/>
                <a:cs typeface="Calibri" panose="020F0502020204030204" pitchFamily="34" charset="0"/>
              </a:rPr>
              <a:t>Arbeitszimmer oder Küchentisch?</a:t>
            </a:r>
            <a:endParaRPr lang="de-DE" sz="900" dirty="0"/>
          </a:p>
        </p:txBody>
      </p:sp>
      <p:sp>
        <p:nvSpPr>
          <p:cNvPr id="5" name="Textplatzhalter 3"/>
          <p:cNvSpPr txBox="1">
            <a:spLocks/>
          </p:cNvSpPr>
          <p:nvPr/>
        </p:nvSpPr>
        <p:spPr>
          <a:xfrm>
            <a:off x="228600" y="786275"/>
            <a:ext cx="8642349" cy="495300"/>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4"/>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4"/>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4"/>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000" dirty="0" smtClean="0">
                <a:latin typeface="Meta Head IGM Cond Light" panose="02000506030000020004" pitchFamily="2" charset="0"/>
              </a:rPr>
              <a:t>Eigener Arbeitsbereich?</a:t>
            </a:r>
            <a:endParaRPr lang="de-DE" sz="2000" dirty="0">
              <a:latin typeface="Meta Head IGM Cond Light" panose="02000506030000020004" pitchFamily="2" charset="0"/>
            </a:endParaRPr>
          </a:p>
        </p:txBody>
      </p:sp>
      <p:sp>
        <p:nvSpPr>
          <p:cNvPr id="6" name="Textfeld 5"/>
          <p:cNvSpPr txBox="1"/>
          <p:nvPr/>
        </p:nvSpPr>
        <p:spPr>
          <a:xfrm>
            <a:off x="292608" y="4130975"/>
            <a:ext cx="1476686" cy="253916"/>
          </a:xfrm>
          <a:prstGeom prst="rect">
            <a:avLst/>
          </a:prstGeom>
          <a:noFill/>
        </p:spPr>
        <p:txBody>
          <a:bodyPr wrap="none" rtlCol="0">
            <a:spAutoFit/>
          </a:bodyPr>
          <a:lstStyle/>
          <a:p>
            <a:r>
              <a:rPr lang="de-DE" sz="1050" dirty="0" smtClean="0">
                <a:solidFill>
                  <a:schemeClr val="accent5">
                    <a:lumMod val="75000"/>
                  </a:schemeClr>
                </a:solidFill>
              </a:rPr>
              <a:t>Quelle: Forsa-Umfrage</a:t>
            </a:r>
            <a:endParaRPr lang="de-DE" dirty="0">
              <a:solidFill>
                <a:schemeClr val="accent5">
                  <a:lumMod val="75000"/>
                </a:schemeClr>
              </a:solidFill>
            </a:endParaRPr>
          </a:p>
        </p:txBody>
      </p:sp>
      <p:sp>
        <p:nvSpPr>
          <p:cNvPr id="7" name="Textfeld 6"/>
          <p:cNvSpPr txBox="1"/>
          <p:nvPr/>
        </p:nvSpPr>
        <p:spPr>
          <a:xfrm>
            <a:off x="4785360" y="4080419"/>
            <a:ext cx="2677336" cy="253916"/>
          </a:xfrm>
          <a:prstGeom prst="rect">
            <a:avLst/>
          </a:prstGeom>
          <a:noFill/>
        </p:spPr>
        <p:txBody>
          <a:bodyPr wrap="none" rtlCol="0">
            <a:spAutoFit/>
          </a:bodyPr>
          <a:lstStyle/>
          <a:p>
            <a:r>
              <a:rPr lang="de-DE" sz="1050" dirty="0" smtClean="0">
                <a:solidFill>
                  <a:schemeClr val="accent5">
                    <a:lumMod val="75000"/>
                  </a:schemeClr>
                </a:solidFill>
              </a:rPr>
              <a:t>Quelle: Homeoffice muss fair- Befragungen</a:t>
            </a:r>
            <a:endParaRPr lang="de-DE" dirty="0">
              <a:solidFill>
                <a:schemeClr val="accent5">
                  <a:lumMod val="75000"/>
                </a:schemeClr>
              </a:solidFill>
            </a:endParaRPr>
          </a:p>
        </p:txBody>
      </p:sp>
    </p:spTree>
    <p:extLst>
      <p:ext uri="{BB962C8B-B14F-4D97-AF65-F5344CB8AC3E}">
        <p14:creationId xmlns:p14="http://schemas.microsoft.com/office/powerpoint/2010/main" val="3576029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28600" y="135726"/>
            <a:ext cx="7636934" cy="584775"/>
          </a:xfrm>
          <a:prstGeom prst="rect">
            <a:avLst/>
          </a:prstGeom>
        </p:spPr>
        <p:txBody>
          <a:bodyPr wrap="square">
            <a:spAutoFit/>
          </a:bodyPr>
          <a:lstStyle/>
          <a:p>
            <a:r>
              <a:rPr lang="de-DE" sz="3200" b="1" cap="all" spc="200" dirty="0" smtClean="0">
                <a:solidFill>
                  <a:srgbClr val="E3051B"/>
                </a:solidFill>
                <a:latin typeface="Meta Head IGM Cond Black"/>
                <a:ea typeface="+mj-ea"/>
                <a:cs typeface="Calibri" panose="020F0502020204030204" pitchFamily="34" charset="0"/>
              </a:rPr>
              <a:t>Positive und Negative Erfahrungen</a:t>
            </a:r>
            <a:endParaRPr lang="de-DE" sz="900" dirty="0"/>
          </a:p>
        </p:txBody>
      </p:sp>
      <p:sp>
        <p:nvSpPr>
          <p:cNvPr id="7" name="Textplatzhalter 3"/>
          <p:cNvSpPr txBox="1">
            <a:spLocks/>
          </p:cNvSpPr>
          <p:nvPr/>
        </p:nvSpPr>
        <p:spPr>
          <a:xfrm>
            <a:off x="228600" y="786275"/>
            <a:ext cx="8642349" cy="495300"/>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3"/>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3"/>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de-DE" sz="1600" dirty="0">
              <a:solidFill>
                <a:srgbClr val="FF0000"/>
              </a:solidFill>
            </a:endParaRPr>
          </a:p>
        </p:txBody>
      </p:sp>
      <p:sp>
        <p:nvSpPr>
          <p:cNvPr id="10" name="Inhaltsplatzhalter 2"/>
          <p:cNvSpPr txBox="1">
            <a:spLocks/>
          </p:cNvSpPr>
          <p:nvPr/>
        </p:nvSpPr>
        <p:spPr>
          <a:xfrm>
            <a:off x="250825" y="1601127"/>
            <a:ext cx="3973703" cy="1606339"/>
          </a:xfrm>
          <a:prstGeom prst="rect">
            <a:avLst/>
          </a:prstGeom>
        </p:spPr>
        <p:txBody>
          <a:bodyPr>
            <a:normAutofit/>
          </a:bodyPr>
          <a:lstStyle>
            <a:lvl1pPr marL="171450" indent="-243450" algn="l" defTabSz="685800" rtl="0" eaLnBrk="1" latinLnBrk="0" hangingPunct="1">
              <a:lnSpc>
                <a:spcPct val="90000"/>
              </a:lnSpc>
              <a:spcBef>
                <a:spcPts val="750"/>
              </a:spcBef>
              <a:buSzPct val="90000"/>
              <a:buFontTx/>
              <a:buBlip>
                <a:blip r:embed="rId3"/>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3"/>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8288" lvl="1" indent="-268288"/>
            <a:r>
              <a:rPr lang="de-DE" sz="1600" dirty="0" smtClean="0"/>
              <a:t>Zeitersparnis durch wegfallende Pendelzeiten</a:t>
            </a:r>
          </a:p>
          <a:p>
            <a:pPr marL="268288" lvl="1" indent="-268288"/>
            <a:r>
              <a:rPr lang="de-DE" sz="1600" dirty="0" smtClean="0"/>
              <a:t>Verbesserung der Vereinbarkeit</a:t>
            </a:r>
          </a:p>
          <a:p>
            <a:pPr marL="268288" lvl="1" indent="-268288"/>
            <a:r>
              <a:rPr lang="de-DE" sz="1600" dirty="0" smtClean="0"/>
              <a:t>Ungestörtes Arbeiten</a:t>
            </a:r>
          </a:p>
          <a:p>
            <a:pPr marL="268288" lvl="1" indent="-268288"/>
            <a:r>
              <a:rPr lang="de-DE" sz="1600" dirty="0" smtClean="0"/>
              <a:t>Klimafreundlich</a:t>
            </a:r>
          </a:p>
          <a:p>
            <a:pPr lvl="1"/>
            <a:endParaRPr lang="de-DE" dirty="0"/>
          </a:p>
        </p:txBody>
      </p:sp>
      <p:pic>
        <p:nvPicPr>
          <p:cNvPr id="11" name="Grafik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76904" y="967446"/>
            <a:ext cx="460772" cy="456280"/>
          </a:xfrm>
          <a:prstGeom prst="rect">
            <a:avLst/>
          </a:prstGeom>
        </p:spPr>
      </p:pic>
      <p:sp>
        <p:nvSpPr>
          <p:cNvPr id="12" name="Inhaltsplatzhalter 2"/>
          <p:cNvSpPr txBox="1">
            <a:spLocks/>
          </p:cNvSpPr>
          <p:nvPr/>
        </p:nvSpPr>
        <p:spPr>
          <a:xfrm>
            <a:off x="4919472" y="1604897"/>
            <a:ext cx="3973703" cy="1482514"/>
          </a:xfrm>
          <a:prstGeom prst="rect">
            <a:avLst/>
          </a:prstGeom>
        </p:spPr>
        <p:txBody>
          <a:bodyPr vert="horz" lIns="0" tIns="0" rIns="0" bIns="0" rtlCol="0">
            <a:normAutofit fontScale="92500" lnSpcReduction="10000"/>
          </a:bodyPr>
          <a:lstStyle>
            <a:lvl1pPr marL="28080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de-DE" sz="1700" dirty="0"/>
              <a:t>Soziale Kontakte fehlen</a:t>
            </a:r>
          </a:p>
          <a:p>
            <a:pPr lvl="1"/>
            <a:r>
              <a:rPr lang="de-DE" sz="1700" dirty="0"/>
              <a:t>Höhere Kosten zu Hause</a:t>
            </a:r>
          </a:p>
          <a:p>
            <a:pPr lvl="1"/>
            <a:r>
              <a:rPr lang="de-DE" sz="1700" dirty="0" smtClean="0"/>
              <a:t>Wenn Kinderbetreuung, dann zusätzliche Belastung</a:t>
            </a:r>
          </a:p>
          <a:p>
            <a:pPr lvl="1"/>
            <a:r>
              <a:rPr lang="de-DE" sz="1700" dirty="0" smtClean="0"/>
              <a:t>Mangelndes Vertrauen des AG und damit verbundene Kontrolle</a:t>
            </a:r>
          </a:p>
          <a:p>
            <a:pPr lvl="1"/>
            <a:endParaRPr lang="de-DE" dirty="0"/>
          </a:p>
        </p:txBody>
      </p:sp>
      <p:pic>
        <p:nvPicPr>
          <p:cNvPr id="13" name="Grafik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3602" y="967446"/>
            <a:ext cx="479347" cy="456280"/>
          </a:xfrm>
          <a:prstGeom prst="rect">
            <a:avLst/>
          </a:prstGeom>
        </p:spPr>
      </p:pic>
      <p:sp>
        <p:nvSpPr>
          <p:cNvPr id="17" name="Inhaltsplatzhalter 2"/>
          <p:cNvSpPr txBox="1">
            <a:spLocks/>
          </p:cNvSpPr>
          <p:nvPr/>
        </p:nvSpPr>
        <p:spPr>
          <a:xfrm>
            <a:off x="2468899" y="3153665"/>
            <a:ext cx="4161749" cy="1606761"/>
          </a:xfrm>
          <a:prstGeom prst="rect">
            <a:avLst/>
          </a:prstGeom>
        </p:spPr>
        <p:style>
          <a:lnRef idx="2">
            <a:schemeClr val="dk1"/>
          </a:lnRef>
          <a:fillRef idx="1">
            <a:schemeClr val="lt1"/>
          </a:fillRef>
          <a:effectRef idx="0">
            <a:schemeClr val="dk1"/>
          </a:effectRef>
          <a:fontRef idx="minor">
            <a:schemeClr val="dk1"/>
          </a:fontRef>
        </p:style>
        <p:txBody>
          <a:bodyPr vert="horz" lIns="0" tIns="0" rIns="0" bIns="0" rtlCol="0">
            <a:noAutofit/>
          </a:bodyPr>
          <a:lstStyle>
            <a:lvl1pPr marL="28080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3"/>
              </a:buBlip>
              <a:defRPr sz="1800" b="0" i="0" kern="1200">
                <a:solidFill>
                  <a:srgbClr val="3C3C3B"/>
                </a:solidFill>
                <a:latin typeface="Meta IGM" panose="02000503040000020004" pitchFamily="2"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6900" lvl="1" indent="0" algn="ctr">
              <a:buNone/>
            </a:pPr>
            <a:r>
              <a:rPr lang="de-DE" sz="1600" b="1" dirty="0" smtClean="0"/>
              <a:t>Wichtige Wünsche</a:t>
            </a:r>
          </a:p>
          <a:p>
            <a:pPr lvl="1"/>
            <a:r>
              <a:rPr lang="de-DE" sz="1600" dirty="0" smtClean="0"/>
              <a:t>Freiwilligkeit des Homeoffice</a:t>
            </a:r>
          </a:p>
          <a:p>
            <a:pPr lvl="1"/>
            <a:r>
              <a:rPr lang="de-DE" sz="1600" dirty="0" smtClean="0"/>
              <a:t>Kostenübernahme durch Arbeitgeber</a:t>
            </a:r>
          </a:p>
          <a:p>
            <a:pPr lvl="1"/>
            <a:r>
              <a:rPr lang="de-DE" sz="1600" dirty="0" smtClean="0"/>
              <a:t>Informelle Kontaktmöglichkeiten</a:t>
            </a:r>
          </a:p>
          <a:p>
            <a:pPr lvl="1"/>
            <a:r>
              <a:rPr lang="de-DE" sz="1600" dirty="0" smtClean="0"/>
              <a:t>Recht auf Nicht-Erreichbarkeit</a:t>
            </a:r>
          </a:p>
        </p:txBody>
      </p:sp>
      <p:cxnSp>
        <p:nvCxnSpPr>
          <p:cNvPr id="18" name="Gerade Verbindung mit Pfeil 17"/>
          <p:cNvCxnSpPr/>
          <p:nvPr/>
        </p:nvCxnSpPr>
        <p:spPr>
          <a:xfrm>
            <a:off x="987484" y="3120814"/>
            <a:ext cx="1250192" cy="786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Gerade Verbindung mit Pfeil 18"/>
          <p:cNvCxnSpPr/>
          <p:nvPr/>
        </p:nvCxnSpPr>
        <p:spPr>
          <a:xfrm flipH="1">
            <a:off x="6862949" y="3153665"/>
            <a:ext cx="1194430" cy="786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8578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800" dirty="0" smtClean="0"/>
              <a:t>Mehr Selbstbestimmung oder Hamsterrad?</a:t>
            </a:r>
            <a:endParaRPr lang="de-DE" sz="2800" dirty="0"/>
          </a:p>
        </p:txBody>
      </p:sp>
      <p:sp>
        <p:nvSpPr>
          <p:cNvPr id="3" name="Inhaltsplatzhalter 2"/>
          <p:cNvSpPr>
            <a:spLocks noGrp="1"/>
          </p:cNvSpPr>
          <p:nvPr>
            <p:ph idx="1"/>
          </p:nvPr>
        </p:nvSpPr>
        <p:spPr>
          <a:xfrm>
            <a:off x="250825" y="1377696"/>
            <a:ext cx="3973703" cy="3265138"/>
          </a:xfrm>
        </p:spPr>
        <p:txBody>
          <a:bodyPr>
            <a:normAutofit lnSpcReduction="10000"/>
          </a:bodyPr>
          <a:lstStyle/>
          <a:p>
            <a:r>
              <a:rPr lang="de-DE" b="1" dirty="0" smtClean="0"/>
              <a:t>Grundlagen für gute mobile Arbeit </a:t>
            </a:r>
            <a:r>
              <a:rPr lang="de-DE" dirty="0" smtClean="0"/>
              <a:t>: </a:t>
            </a:r>
          </a:p>
          <a:p>
            <a:pPr lvl="1"/>
            <a:r>
              <a:rPr lang="de-DE" dirty="0" smtClean="0"/>
              <a:t>Parallel auch Arbeitsort und persönlicher Austausch im Betrieb</a:t>
            </a:r>
          </a:p>
          <a:p>
            <a:pPr lvl="1"/>
            <a:r>
              <a:rPr lang="de-DE" dirty="0" smtClean="0"/>
              <a:t>von Respekt und Vertrauen geprägte Führungskultur</a:t>
            </a:r>
          </a:p>
          <a:p>
            <a:pPr lvl="1"/>
            <a:r>
              <a:rPr lang="de-DE" dirty="0" smtClean="0"/>
              <a:t>Wertschätzende Feedback-Kultur</a:t>
            </a:r>
          </a:p>
          <a:p>
            <a:pPr lvl="1"/>
            <a:r>
              <a:rPr lang="de-DE" dirty="0" smtClean="0"/>
              <a:t>Vertrauensvolle persönliche Arbeit in Teams, Projekten, etc.</a:t>
            </a:r>
          </a:p>
          <a:p>
            <a:pPr lvl="1"/>
            <a:r>
              <a:rPr lang="de-DE" dirty="0" smtClean="0"/>
              <a:t>Lückenlose Arbeitszeiterfassung</a:t>
            </a:r>
          </a:p>
          <a:p>
            <a:pPr lvl="1"/>
            <a:r>
              <a:rPr lang="de-DE" dirty="0" smtClean="0"/>
              <a:t>Möglichkeiten für informellen Austausch</a:t>
            </a:r>
          </a:p>
          <a:p>
            <a:pPr lvl="1"/>
            <a:endParaRPr lang="de-DE" dirty="0"/>
          </a:p>
        </p:txBody>
      </p:sp>
      <p:sp>
        <p:nvSpPr>
          <p:cNvPr id="4" name="Textplatzhalter 3"/>
          <p:cNvSpPr>
            <a:spLocks noGrp="1"/>
          </p:cNvSpPr>
          <p:nvPr>
            <p:ph type="body" sz="quarter" idx="13"/>
          </p:nvPr>
        </p:nvSpPr>
        <p:spPr>
          <a:xfrm>
            <a:off x="250824" y="644111"/>
            <a:ext cx="8642349" cy="495300"/>
          </a:xfrm>
        </p:spPr>
        <p:txBody>
          <a:bodyPr/>
          <a:lstStyle/>
          <a:p>
            <a:endParaRPr lang="de-DE" dirty="0"/>
          </a:p>
        </p:txBody>
      </p:sp>
      <p:pic>
        <p:nvPicPr>
          <p:cNvPr id="6" name="Grafik 5"/>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6918" b="100000" l="935" r="96885"/>
                    </a14:imgEffect>
                  </a14:imgLayer>
                </a14:imgProps>
              </a:ext>
              <a:ext uri="{28A0092B-C50C-407E-A947-70E740481C1C}">
                <a14:useLocalDpi xmlns:a14="http://schemas.microsoft.com/office/drawing/2010/main"/>
              </a:ext>
            </a:extLst>
          </a:blip>
          <a:srcRect/>
          <a:stretch/>
        </p:blipFill>
        <p:spPr>
          <a:xfrm>
            <a:off x="120201" y="1290050"/>
            <a:ext cx="352395" cy="348960"/>
          </a:xfrm>
          <a:prstGeom prst="rect">
            <a:avLst/>
          </a:prstGeom>
        </p:spPr>
      </p:pic>
      <p:sp>
        <p:nvSpPr>
          <p:cNvPr id="7" name="Inhaltsplatzhalter 2"/>
          <p:cNvSpPr txBox="1">
            <a:spLocks/>
          </p:cNvSpPr>
          <p:nvPr/>
        </p:nvSpPr>
        <p:spPr>
          <a:xfrm>
            <a:off x="4919470" y="1377696"/>
            <a:ext cx="3973703" cy="3265138"/>
          </a:xfrm>
          <a:prstGeom prst="rect">
            <a:avLst/>
          </a:prstGeom>
        </p:spPr>
        <p:txBody>
          <a:bodyPr vert="horz" lIns="0" tIns="0" rIns="0" bIns="0" rtlCol="0">
            <a:normAutofit/>
          </a:bodyPr>
          <a:lstStyle>
            <a:lvl1pPr marL="28080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4"/>
              </a:buBlip>
              <a:defRPr sz="1800" b="0" i="0" kern="1200">
                <a:solidFill>
                  <a:srgbClr val="3C3C3B"/>
                </a:solidFill>
                <a:latin typeface="Meta IGM" panose="02000503040000020004" pitchFamily="2"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smtClean="0"/>
              <a:t>Hinderungsgründe</a:t>
            </a:r>
            <a:r>
              <a:rPr lang="de-DE" dirty="0" smtClean="0"/>
              <a:t>: </a:t>
            </a:r>
          </a:p>
          <a:p>
            <a:pPr lvl="1"/>
            <a:r>
              <a:rPr lang="de-DE" dirty="0" smtClean="0"/>
              <a:t>Digitale Überwachung</a:t>
            </a:r>
          </a:p>
          <a:p>
            <a:pPr lvl="1"/>
            <a:r>
              <a:rPr lang="de-DE" dirty="0" smtClean="0"/>
              <a:t>Permanente Erreichbarkeit</a:t>
            </a:r>
          </a:p>
          <a:p>
            <a:pPr lvl="1"/>
            <a:r>
              <a:rPr lang="de-DE" dirty="0" smtClean="0"/>
              <a:t>Misstrauen</a:t>
            </a:r>
          </a:p>
          <a:p>
            <a:pPr lvl="1"/>
            <a:r>
              <a:rPr lang="de-DE" dirty="0" smtClean="0"/>
              <a:t>Zu wenige Absprachen über Arbeitspakete</a:t>
            </a:r>
          </a:p>
          <a:p>
            <a:pPr lvl="1"/>
            <a:r>
              <a:rPr lang="de-DE" dirty="0" smtClean="0"/>
              <a:t>Überhöhte Leistungs- und Produktivitätsanforderungen</a:t>
            </a:r>
          </a:p>
          <a:p>
            <a:pPr lvl="1"/>
            <a:r>
              <a:rPr lang="de-DE" dirty="0" smtClean="0"/>
              <a:t>Entgrenzung zwischen Arbeit und Privatleben</a:t>
            </a:r>
            <a:endParaRPr lang="de-DE" dirty="0"/>
          </a:p>
        </p:txBody>
      </p:sp>
      <p:pic>
        <p:nvPicPr>
          <p:cNvPr id="5" name="Grafik 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3896" b="100000" l="2477" r="96594"/>
                    </a14:imgEffect>
                  </a14:imgLayer>
                </a14:imgProps>
              </a:ext>
              <a:ext uri="{28A0092B-C50C-407E-A947-70E740481C1C}">
                <a14:useLocalDpi xmlns:a14="http://schemas.microsoft.com/office/drawing/2010/main"/>
              </a:ext>
            </a:extLst>
          </a:blip>
          <a:srcRect/>
          <a:stretch/>
        </p:blipFill>
        <p:spPr>
          <a:xfrm>
            <a:off x="4792931" y="1290050"/>
            <a:ext cx="366601" cy="348960"/>
          </a:xfrm>
          <a:prstGeom prst="rect">
            <a:avLst/>
          </a:prstGeom>
        </p:spPr>
      </p:pic>
    </p:spTree>
    <p:extLst>
      <p:ext uri="{BB962C8B-B14F-4D97-AF65-F5344CB8AC3E}">
        <p14:creationId xmlns:p14="http://schemas.microsoft.com/office/powerpoint/2010/main" val="281462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Was ist (Vielfach) Schon Geregelt</a:t>
            </a:r>
            <a:endParaRPr lang="de-DE" dirty="0"/>
          </a:p>
        </p:txBody>
      </p:sp>
      <p:sp>
        <p:nvSpPr>
          <p:cNvPr id="4" name="Textplatzhalter 3"/>
          <p:cNvSpPr>
            <a:spLocks noGrp="1"/>
          </p:cNvSpPr>
          <p:nvPr>
            <p:ph type="body" sz="quarter" idx="13"/>
          </p:nvPr>
        </p:nvSpPr>
        <p:spPr>
          <a:xfrm>
            <a:off x="250825" y="628508"/>
            <a:ext cx="8642349" cy="495300"/>
          </a:xfrm>
        </p:spPr>
        <p:txBody>
          <a:bodyPr/>
          <a:lstStyle/>
          <a:p>
            <a:r>
              <a:rPr lang="de-DE" dirty="0" smtClean="0"/>
              <a:t>Inhalte unserer Betriebsvereinbarungen und Tarifverträge</a:t>
            </a:r>
            <a:endParaRPr lang="de-DE" dirty="0"/>
          </a:p>
        </p:txBody>
      </p:sp>
      <p:sp>
        <p:nvSpPr>
          <p:cNvPr id="14" name="Inhaltsplatzhalter 1"/>
          <p:cNvSpPr>
            <a:spLocks noGrp="1"/>
          </p:cNvSpPr>
          <p:nvPr>
            <p:ph sz="half" idx="1"/>
          </p:nvPr>
        </p:nvSpPr>
        <p:spPr>
          <a:xfrm>
            <a:off x="250824" y="1353312"/>
            <a:ext cx="8642350" cy="3352800"/>
          </a:xfrm>
          <a:ln>
            <a:noFill/>
          </a:ln>
        </p:spPr>
        <p:txBody>
          <a:bodyPr>
            <a:normAutofit fontScale="77500" lnSpcReduction="20000"/>
          </a:bodyPr>
          <a:lstStyle/>
          <a:p>
            <a:r>
              <a:rPr lang="de-DE" dirty="0" smtClean="0">
                <a:solidFill>
                  <a:schemeClr val="accent6">
                    <a:lumMod val="25000"/>
                  </a:schemeClr>
                </a:solidFill>
              </a:rPr>
              <a:t>Inhalte der meisten BV (unter anderem)</a:t>
            </a:r>
          </a:p>
          <a:p>
            <a:pPr lvl="1"/>
            <a:r>
              <a:rPr lang="de-DE" dirty="0" smtClean="0">
                <a:solidFill>
                  <a:schemeClr val="accent6">
                    <a:lumMod val="25000"/>
                  </a:schemeClr>
                </a:solidFill>
              </a:rPr>
              <a:t>Homeoffice = eine Form mobiler Arbeit, keine Telearbeit</a:t>
            </a:r>
          </a:p>
          <a:p>
            <a:pPr lvl="1"/>
            <a:r>
              <a:rPr lang="de-DE" dirty="0" smtClean="0">
                <a:solidFill>
                  <a:schemeClr val="accent6">
                    <a:lumMod val="25000"/>
                  </a:schemeClr>
                </a:solidFill>
              </a:rPr>
              <a:t>Wer hat Anspruch auf Arbeiten im Homeoffice</a:t>
            </a:r>
          </a:p>
          <a:p>
            <a:pPr lvl="1"/>
            <a:r>
              <a:rPr lang="de-DE" dirty="0" smtClean="0">
                <a:solidFill>
                  <a:schemeClr val="accent6">
                    <a:lumMod val="25000"/>
                  </a:schemeClr>
                </a:solidFill>
              </a:rPr>
              <a:t>Doppelte Freiwilligkeit</a:t>
            </a:r>
          </a:p>
          <a:p>
            <a:pPr lvl="1"/>
            <a:r>
              <a:rPr lang="de-DE" dirty="0" smtClean="0">
                <a:solidFill>
                  <a:schemeClr val="accent6">
                    <a:lumMod val="25000"/>
                  </a:schemeClr>
                </a:solidFill>
              </a:rPr>
              <a:t>Qualifizierung, Konfliktlösungsmechanismen, Erreichbarkeit, …</a:t>
            </a:r>
          </a:p>
          <a:p>
            <a:r>
              <a:rPr lang="de-DE" dirty="0" smtClean="0">
                <a:solidFill>
                  <a:schemeClr val="accent6">
                    <a:lumMod val="25000"/>
                  </a:schemeClr>
                </a:solidFill>
              </a:rPr>
              <a:t>Inhalte Tarifvertrag Mobiles Arbeiten</a:t>
            </a:r>
          </a:p>
          <a:p>
            <a:pPr marL="628650" lvl="1" indent="-322263"/>
            <a:r>
              <a:rPr lang="de-DE" dirty="0" smtClean="0">
                <a:solidFill>
                  <a:schemeClr val="accent6">
                    <a:lumMod val="25000"/>
                  </a:schemeClr>
                </a:solidFill>
              </a:rPr>
              <a:t>Freiwilligkeit der mobilen Arbeit</a:t>
            </a:r>
          </a:p>
          <a:p>
            <a:pPr marL="628650" lvl="2" indent="-360363"/>
            <a:r>
              <a:rPr lang="de-DE" dirty="0" smtClean="0">
                <a:solidFill>
                  <a:schemeClr val="accent6">
                    <a:lumMod val="25000"/>
                  </a:schemeClr>
                </a:solidFill>
              </a:rPr>
              <a:t>Recht auf Nicht-Erreichbarkeit zu bestimmten Zeiten</a:t>
            </a:r>
          </a:p>
          <a:p>
            <a:pPr marL="628650" lvl="2" indent="-360363"/>
            <a:r>
              <a:rPr lang="de-DE" dirty="0" smtClean="0">
                <a:solidFill>
                  <a:schemeClr val="accent6">
                    <a:lumMod val="25000"/>
                  </a:schemeClr>
                </a:solidFill>
              </a:rPr>
              <a:t>Flexibilisierung der Wochenarbeitszeit (Wochenendarbeit möglich)</a:t>
            </a:r>
          </a:p>
          <a:p>
            <a:r>
              <a:rPr lang="de-DE" dirty="0" smtClean="0">
                <a:solidFill>
                  <a:schemeClr val="accent6">
                    <a:lumMod val="25000"/>
                  </a:schemeClr>
                </a:solidFill>
              </a:rPr>
              <a:t>Gesetzeslage</a:t>
            </a:r>
          </a:p>
          <a:p>
            <a:pPr lvl="1"/>
            <a:r>
              <a:rPr lang="de-DE" dirty="0" smtClean="0">
                <a:solidFill>
                  <a:schemeClr val="accent6">
                    <a:lumMod val="25000"/>
                  </a:schemeClr>
                </a:solidFill>
              </a:rPr>
              <a:t>Wenige Regelungen zur mobilen Arbeit, aber die Bestimmungen aus dem Arbeitsschutzgesetz gelten für alle Beschäftigten</a:t>
            </a:r>
          </a:p>
          <a:p>
            <a:pPr lvl="1"/>
            <a:r>
              <a:rPr lang="de-DE" dirty="0" smtClean="0">
                <a:solidFill>
                  <a:schemeClr val="accent6">
                    <a:lumMod val="25000"/>
                  </a:schemeClr>
                </a:solidFill>
              </a:rPr>
              <a:t>Bisher kein Anspruch auf mobiles Arbeiten für Beschäftigte</a:t>
            </a:r>
          </a:p>
          <a:p>
            <a:pPr lvl="1"/>
            <a:r>
              <a:rPr lang="de-DE" dirty="0" smtClean="0">
                <a:solidFill>
                  <a:schemeClr val="accent6">
                    <a:lumMod val="25000"/>
                  </a:schemeClr>
                </a:solidFill>
              </a:rPr>
              <a:t>Aktuell werden die Arbeitsschutzregeln (ASR) hinsichtlich Homeoffice überarbeitet</a:t>
            </a:r>
          </a:p>
          <a:p>
            <a:pPr marL="1350" indent="0">
              <a:buNone/>
            </a:pPr>
            <a:endParaRPr lang="de-DE" dirty="0" smtClean="0">
              <a:solidFill>
                <a:schemeClr val="tx1">
                  <a:lumMod val="75000"/>
                </a:schemeClr>
              </a:solidFill>
            </a:endParaRPr>
          </a:p>
          <a:p>
            <a:pPr marL="1350" indent="0">
              <a:buNone/>
            </a:pPr>
            <a:endParaRPr lang="de-DE" dirty="0" smtClean="0">
              <a:solidFill>
                <a:schemeClr val="tx1">
                  <a:lumMod val="75000"/>
                </a:schemeClr>
              </a:solidFill>
            </a:endParaRPr>
          </a:p>
          <a:p>
            <a:pPr marL="1350" indent="0">
              <a:buNone/>
            </a:pPr>
            <a:endParaRPr lang="de-DE" dirty="0"/>
          </a:p>
        </p:txBody>
      </p:sp>
    </p:spTree>
    <p:extLst>
      <p:ext uri="{BB962C8B-B14F-4D97-AF65-F5344CB8AC3E}">
        <p14:creationId xmlns:p14="http://schemas.microsoft.com/office/powerpoint/2010/main" val="52309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0826" y="1612356"/>
            <a:ext cx="4814234" cy="2228368"/>
          </a:xfrm>
        </p:spPr>
        <p:txBody>
          <a:bodyPr/>
          <a:lstStyle/>
          <a:p>
            <a:r>
              <a:rPr lang="de-DE" dirty="0" smtClean="0"/>
              <a:t>Arbeitgeber sehen Kostensenkungsmöglichkeiten durch Raumeinsparungen</a:t>
            </a:r>
          </a:p>
          <a:p>
            <a:r>
              <a:rPr lang="de-DE" dirty="0" smtClean="0"/>
              <a:t>Beschäftigte </a:t>
            </a:r>
            <a:r>
              <a:rPr lang="de-DE" dirty="0"/>
              <a:t>brauchen </a:t>
            </a:r>
            <a:r>
              <a:rPr lang="de-DE" dirty="0" smtClean="0"/>
              <a:t>ihren </a:t>
            </a:r>
            <a:r>
              <a:rPr lang="de-DE" dirty="0"/>
              <a:t>Platz der </a:t>
            </a:r>
            <a:r>
              <a:rPr lang="de-DE" dirty="0" smtClean="0"/>
              <a:t>Arbeit </a:t>
            </a:r>
            <a:r>
              <a:rPr lang="de-DE" dirty="0"/>
              <a:t>im </a:t>
            </a:r>
            <a:r>
              <a:rPr lang="de-DE" dirty="0" smtClean="0"/>
              <a:t>Betrieb (u.a. wegen Grundsatz der Freiwilligkeit)</a:t>
            </a:r>
          </a:p>
          <a:p>
            <a:r>
              <a:rPr lang="de-DE" dirty="0" smtClean="0"/>
              <a:t>Gute Raum-Konzepte sind u.U. teurer, nicht günstiger </a:t>
            </a:r>
            <a:r>
              <a:rPr lang="de-DE" dirty="0" smtClean="0">
                <a:sym typeface="Wingdings" panose="05000000000000000000" pitchFamily="2" charset="2"/>
              </a:rPr>
              <a:t> eine Frage der Intention (Kosten senken oder inspirierende Arbeitsumgebung?)</a:t>
            </a:r>
            <a:endParaRPr lang="de-DE" dirty="0" smtClean="0"/>
          </a:p>
          <a:p>
            <a:r>
              <a:rPr lang="de-DE" dirty="0" smtClean="0"/>
              <a:t>Outsourcing-Gefahr steigt</a:t>
            </a:r>
            <a:endParaRPr lang="de-DE" dirty="0"/>
          </a:p>
        </p:txBody>
      </p:sp>
      <p:sp>
        <p:nvSpPr>
          <p:cNvPr id="3" name="Textplatzhalter 2"/>
          <p:cNvSpPr>
            <a:spLocks noGrp="1"/>
          </p:cNvSpPr>
          <p:nvPr>
            <p:ph type="body" sz="quarter" idx="13"/>
          </p:nvPr>
        </p:nvSpPr>
        <p:spPr>
          <a:xfrm>
            <a:off x="250825" y="634207"/>
            <a:ext cx="5022215" cy="495300"/>
          </a:xfrm>
        </p:spPr>
        <p:txBody>
          <a:bodyPr/>
          <a:lstStyle/>
          <a:p>
            <a:r>
              <a:rPr lang="de-DE" dirty="0" smtClean="0"/>
              <a:t>Desk Sharing und Co.</a:t>
            </a:r>
            <a:endParaRPr lang="de-DE" dirty="0"/>
          </a:p>
        </p:txBody>
      </p:sp>
      <p:sp>
        <p:nvSpPr>
          <p:cNvPr id="5" name="Titel 4"/>
          <p:cNvSpPr>
            <a:spLocks noGrp="1"/>
          </p:cNvSpPr>
          <p:nvPr>
            <p:ph type="title"/>
          </p:nvPr>
        </p:nvSpPr>
        <p:spPr>
          <a:xfrm>
            <a:off x="250825" y="188101"/>
            <a:ext cx="7817410" cy="472175"/>
          </a:xfrm>
        </p:spPr>
        <p:txBody>
          <a:bodyPr>
            <a:normAutofit fontScale="90000"/>
          </a:bodyPr>
          <a:lstStyle/>
          <a:p>
            <a:r>
              <a:rPr lang="de-DE" dirty="0" smtClean="0"/>
              <a:t>Folgethema Flexible Büromodelle</a:t>
            </a:r>
            <a:endParaRPr lang="de-DE" dirty="0"/>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052753" y="1612356"/>
            <a:ext cx="3840421" cy="256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852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4"/>
          <p:cNvSpPr txBox="1">
            <a:spLocks/>
          </p:cNvSpPr>
          <p:nvPr/>
        </p:nvSpPr>
        <p:spPr>
          <a:xfrm>
            <a:off x="250825" y="244292"/>
            <a:ext cx="7942916" cy="472175"/>
          </a:xfrm>
          <a:prstGeom prst="rect">
            <a:avLst/>
          </a:prstGeom>
        </p:spPr>
        <p:txBody>
          <a:bodyPr>
            <a:normAutofit fontScale="82500" lnSpcReduction="20000"/>
          </a:bodyPr>
          <a:lstStyle>
            <a:lvl1pPr algn="l" defTabSz="685800" rtl="0" eaLnBrk="1" latinLnBrk="0" hangingPunct="1">
              <a:lnSpc>
                <a:spcPct val="90000"/>
              </a:lnSpc>
              <a:spcBef>
                <a:spcPct val="0"/>
              </a:spcBef>
              <a:buNone/>
              <a:defRPr sz="4000" b="1" i="0" kern="1200" cap="all" spc="200" baseline="0">
                <a:solidFill>
                  <a:srgbClr val="E3051B"/>
                </a:solidFill>
                <a:latin typeface="+mj-lt"/>
                <a:ea typeface="+mj-ea"/>
                <a:cs typeface="Calibri" panose="020F0502020204030204" pitchFamily="34" charset="0"/>
              </a:defRPr>
            </a:lvl1pPr>
          </a:lstStyle>
          <a:p>
            <a:r>
              <a:rPr lang="de-DE" dirty="0" smtClean="0"/>
              <a:t>Folgethema Flexible Büromodelle</a:t>
            </a:r>
            <a:endParaRPr lang="de-DE" dirty="0"/>
          </a:p>
        </p:txBody>
      </p:sp>
      <p:graphicFrame>
        <p:nvGraphicFramePr>
          <p:cNvPr id="3" name="Diagramm 2"/>
          <p:cNvGraphicFramePr/>
          <p:nvPr>
            <p:extLst>
              <p:ext uri="{D42A27DB-BD31-4B8C-83A1-F6EECF244321}">
                <p14:modId xmlns:p14="http://schemas.microsoft.com/office/powerpoint/2010/main" val="3788088718"/>
              </p:ext>
            </p:extLst>
          </p:nvPr>
        </p:nvGraphicFramePr>
        <p:xfrm>
          <a:off x="180486" y="1281575"/>
          <a:ext cx="4287882" cy="31695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platzhalter 3"/>
          <p:cNvSpPr txBox="1">
            <a:spLocks/>
          </p:cNvSpPr>
          <p:nvPr/>
        </p:nvSpPr>
        <p:spPr>
          <a:xfrm>
            <a:off x="250825" y="646550"/>
            <a:ext cx="8642349" cy="495300"/>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3"/>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3"/>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400" dirty="0" smtClean="0">
                <a:latin typeface="Meta Head IGM Cond Light" panose="02000506030000020004" pitchFamily="2" charset="0"/>
              </a:rPr>
              <a:t>Akzeptanz der Beschäftigten</a:t>
            </a:r>
            <a:endParaRPr lang="de-DE" sz="2400" dirty="0">
              <a:latin typeface="Meta Head IGM Cond Light" panose="02000506030000020004" pitchFamily="2" charset="0"/>
            </a:endParaRPr>
          </a:p>
        </p:txBody>
      </p:sp>
      <p:sp>
        <p:nvSpPr>
          <p:cNvPr id="7" name="Textfeld 6"/>
          <p:cNvSpPr txBox="1"/>
          <p:nvPr/>
        </p:nvSpPr>
        <p:spPr>
          <a:xfrm>
            <a:off x="250825" y="4451116"/>
            <a:ext cx="2561920" cy="253916"/>
          </a:xfrm>
          <a:prstGeom prst="rect">
            <a:avLst/>
          </a:prstGeom>
          <a:noFill/>
        </p:spPr>
        <p:txBody>
          <a:bodyPr wrap="none" rtlCol="0">
            <a:spAutoFit/>
          </a:bodyPr>
          <a:lstStyle/>
          <a:p>
            <a:r>
              <a:rPr lang="de-DE" sz="1050" dirty="0" smtClean="0">
                <a:solidFill>
                  <a:schemeClr val="accent5">
                    <a:lumMod val="75000"/>
                  </a:schemeClr>
                </a:solidFill>
              </a:rPr>
              <a:t>Quelle: Homeoffice muss fair - Befragung</a:t>
            </a:r>
            <a:endParaRPr lang="de-DE" sz="1050" dirty="0">
              <a:solidFill>
                <a:schemeClr val="accent5">
                  <a:lumMod val="75000"/>
                </a:schemeClr>
              </a:solidFill>
            </a:endParaRPr>
          </a:p>
        </p:txBody>
      </p:sp>
      <p:sp>
        <p:nvSpPr>
          <p:cNvPr id="8" name="Inhaltsplatzhalter 1"/>
          <p:cNvSpPr txBox="1">
            <a:spLocks/>
          </p:cNvSpPr>
          <p:nvPr/>
        </p:nvSpPr>
        <p:spPr>
          <a:xfrm>
            <a:off x="4468368" y="1613916"/>
            <a:ext cx="4424808" cy="2228368"/>
          </a:xfrm>
          <a:prstGeom prst="rect">
            <a:avLst/>
          </a:prstGeom>
        </p:spPr>
        <p:txBody>
          <a:bodyPr/>
          <a:lstStyle>
            <a:lvl1pPr marL="171450" indent="-243450" algn="l" defTabSz="685800" rtl="0" eaLnBrk="1" latinLnBrk="0" hangingPunct="1">
              <a:lnSpc>
                <a:spcPct val="90000"/>
              </a:lnSpc>
              <a:spcBef>
                <a:spcPts val="750"/>
              </a:spcBef>
              <a:buSzPct val="90000"/>
              <a:buFontTx/>
              <a:buBlip>
                <a:blip r:embed="rId3"/>
              </a:buBlip>
              <a:defRPr sz="1800" b="0" i="0" kern="1200">
                <a:solidFill>
                  <a:srgbClr val="3C3C3B"/>
                </a:solidFill>
                <a:latin typeface="+mn-lt"/>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mn-lt"/>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3"/>
              </a:buBlip>
              <a:defRPr sz="1800" b="0" i="0" kern="1200">
                <a:solidFill>
                  <a:srgbClr val="3C3C3B"/>
                </a:solidFill>
                <a:latin typeface="+mn-lt"/>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smtClean="0"/>
              <a:t>Akzeptanz steigt, wenn Beschäftigte von Beginn an eingebunden werden</a:t>
            </a:r>
          </a:p>
          <a:p>
            <a:r>
              <a:rPr lang="de-DE" dirty="0" smtClean="0"/>
              <a:t>Erfahrungen zeigen jedoch Fallstricke, denen dringend begegnet werden muss:</a:t>
            </a:r>
          </a:p>
          <a:p>
            <a:pPr lvl="1"/>
            <a:r>
              <a:rPr lang="de-DE" dirty="0" smtClean="0"/>
              <a:t>Konflikte um Räume</a:t>
            </a:r>
          </a:p>
          <a:p>
            <a:pPr lvl="1"/>
            <a:r>
              <a:rPr lang="de-DE" dirty="0" smtClean="0"/>
              <a:t>Lärm, Licht, Temperatur</a:t>
            </a:r>
          </a:p>
          <a:p>
            <a:pPr lvl="1"/>
            <a:r>
              <a:rPr lang="de-DE" dirty="0" smtClean="0"/>
              <a:t>Ergonomische Ausstattung</a:t>
            </a:r>
          </a:p>
          <a:p>
            <a:pPr lvl="1"/>
            <a:r>
              <a:rPr lang="de-DE" dirty="0" smtClean="0"/>
              <a:t>…</a:t>
            </a:r>
          </a:p>
          <a:p>
            <a:pPr lvl="1"/>
            <a:endParaRPr lang="de-DE" dirty="0"/>
          </a:p>
        </p:txBody>
      </p:sp>
    </p:spTree>
    <p:extLst>
      <p:ext uri="{BB962C8B-B14F-4D97-AF65-F5344CB8AC3E}">
        <p14:creationId xmlns:p14="http://schemas.microsoft.com/office/powerpoint/2010/main" val="3093682020"/>
      </p:ext>
    </p:extLst>
  </p:cSld>
  <p:clrMapOvr>
    <a:masterClrMapping/>
  </p:clrMapOvr>
</p:sld>
</file>

<file path=ppt/theme/theme1.xml><?xml version="1.0" encoding="utf-8"?>
<a:theme xmlns:a="http://schemas.openxmlformats.org/drawingml/2006/main" name="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0618_PPT Folienmaster Vorstandssitzung.pptx" id="{035E5D61-9477-4F8D-A116-A6762E010DCD}" vid="{536F43F3-ACDD-4216-9F64-D68684F8FB8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Anlage 4_Vorlage VB 02 Präsentation Vorstandssitzung_Überschrift oben_Arbeitsvorlage</Template>
  <TotalTime>0</TotalTime>
  <Words>1554</Words>
  <Application>Microsoft Office PowerPoint</Application>
  <PresentationFormat>Bildschirmpräsentation (16:9)</PresentationFormat>
  <Paragraphs>188</Paragraphs>
  <Slides>17</Slides>
  <Notes>13</Notes>
  <HiddenSlides>2</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17</vt:i4>
      </vt:variant>
    </vt:vector>
  </HeadingPairs>
  <TitlesOfParts>
    <vt:vector size="24" baseType="lpstr">
      <vt:lpstr>Calibri</vt:lpstr>
      <vt:lpstr>Wingdings</vt:lpstr>
      <vt:lpstr>Meta Head IGM Cond Black</vt:lpstr>
      <vt:lpstr>Meta Head IGM Cond Light</vt:lpstr>
      <vt:lpstr>Meta IGM</vt:lpstr>
      <vt:lpstr>Arial</vt:lpstr>
      <vt:lpstr>Office</vt:lpstr>
      <vt:lpstr>Debattenpapier:  Mobiles Arbeiten Jenseits von Corona</vt:lpstr>
      <vt:lpstr>PowerPoint-Präsentation</vt:lpstr>
      <vt:lpstr>PowerPoint-Präsentation</vt:lpstr>
      <vt:lpstr>PowerPoint-Präsentation</vt:lpstr>
      <vt:lpstr>PowerPoint-Präsentation</vt:lpstr>
      <vt:lpstr>Mehr Selbstbestimmung oder Hamsterrad?</vt:lpstr>
      <vt:lpstr>Was ist (Vielfach) Schon Geregelt</vt:lpstr>
      <vt:lpstr>Folgethema Flexible Büromodelle</vt:lpstr>
      <vt:lpstr>PowerPoint-Präsentation</vt:lpstr>
      <vt:lpstr>Neue Regelungsbedarfe?!</vt:lpstr>
      <vt:lpstr>Regelungslücke beim Homeoffice</vt:lpstr>
      <vt:lpstr>PowerPoint-Präsentation</vt:lpstr>
      <vt:lpstr>PowerPoint-Präsentation</vt:lpstr>
      <vt:lpstr>Systematische Ansprache</vt:lpstr>
      <vt:lpstr>DEBATTENpapier</vt:lpstr>
      <vt:lpstr>DEBATTENpapier</vt:lpstr>
      <vt:lpstr>Fragen für die Diskussion</vt:lpstr>
    </vt:vector>
  </TitlesOfParts>
  <Company>IG Metall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TOP Name der Präsentation</dc:title>
  <dc:creator>Fuss, Robert</dc:creator>
  <cp:lastModifiedBy>Wolfram, Inga</cp:lastModifiedBy>
  <cp:revision>286</cp:revision>
  <cp:lastPrinted>2021-02-10T15:18:59Z</cp:lastPrinted>
  <dcterms:created xsi:type="dcterms:W3CDTF">2020-09-07T14:17:57Z</dcterms:created>
  <dcterms:modified xsi:type="dcterms:W3CDTF">2021-06-07T08:15:49Z</dcterms:modified>
</cp:coreProperties>
</file>