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60" r:id="rId1"/>
  </p:sldMasterIdLst>
  <p:notesMasterIdLst>
    <p:notesMasterId r:id="rId34"/>
  </p:notesMasterIdLst>
  <p:handoutMasterIdLst>
    <p:handoutMasterId r:id="rId35"/>
  </p:handoutMasterIdLst>
  <p:sldIdLst>
    <p:sldId id="376" r:id="rId2"/>
    <p:sldId id="406" r:id="rId3"/>
    <p:sldId id="353" r:id="rId4"/>
    <p:sldId id="354" r:id="rId5"/>
    <p:sldId id="355" r:id="rId6"/>
    <p:sldId id="378" r:id="rId7"/>
    <p:sldId id="356" r:id="rId8"/>
    <p:sldId id="377" r:id="rId9"/>
    <p:sldId id="359" r:id="rId10"/>
    <p:sldId id="364" r:id="rId11"/>
    <p:sldId id="373" r:id="rId12"/>
    <p:sldId id="362" r:id="rId13"/>
    <p:sldId id="344" r:id="rId14"/>
    <p:sldId id="366" r:id="rId15"/>
    <p:sldId id="367" r:id="rId16"/>
    <p:sldId id="396" r:id="rId17"/>
    <p:sldId id="369" r:id="rId18"/>
    <p:sldId id="372" r:id="rId19"/>
    <p:sldId id="371" r:id="rId20"/>
    <p:sldId id="360" r:id="rId21"/>
    <p:sldId id="370" r:id="rId22"/>
    <p:sldId id="397" r:id="rId23"/>
    <p:sldId id="398" r:id="rId24"/>
    <p:sldId id="399" r:id="rId25"/>
    <p:sldId id="387" r:id="rId26"/>
    <p:sldId id="400" r:id="rId27"/>
    <p:sldId id="380" r:id="rId28"/>
    <p:sldId id="403" r:id="rId29"/>
    <p:sldId id="392" r:id="rId30"/>
    <p:sldId id="375" r:id="rId31"/>
    <p:sldId id="404" r:id="rId32"/>
    <p:sldId id="262" r:id="rId33"/>
  </p:sldIdLst>
  <p:sldSz cx="9144000" cy="5143500" type="screen16x9"/>
  <p:notesSz cx="6858000" cy="9144000"/>
  <p:embeddedFontLst>
    <p:embeddedFont>
      <p:font typeface="Freestyle Script" panose="030804020302050B0404" pitchFamily="66" charset="0"/>
      <p:regular r:id="rId36"/>
    </p:embeddedFont>
    <p:embeddedFont>
      <p:font typeface="Meta IGM" panose="02000503040000020004" pitchFamily="2" charset="0"/>
      <p:regular r:id="rId37"/>
      <p:bold r:id="rId38"/>
      <p:italic r:id="rId39"/>
      <p:boldItalic r:id="rId40"/>
    </p:embeddedFont>
    <p:embeddedFont>
      <p:font typeface="Meta Head IGM Cond Black" panose="02000A06040000020004" pitchFamily="2" charset="0"/>
      <p:bold r:id="rId41"/>
    </p:embeddedFont>
    <p:embeddedFont>
      <p:font typeface="Meta Head IGM Cond Light" panose="02000506030000020004" pitchFamily="2" charset="0"/>
      <p:regular r:id="rId42"/>
    </p:embeddedFont>
    <p:embeddedFont>
      <p:font typeface="Calibri" panose="020F0502020204030204" pitchFamily="34" charset="0"/>
      <p:regular r:id="rId43"/>
      <p:bold r:id="rId44"/>
      <p:italic r:id="rId45"/>
      <p:boldItalic r:id="rId46"/>
    </p:embeddedFont>
  </p:embeddedFontLst>
  <p:defaultTex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521415D9-36F7-43E2-AB2F-B90AF26B5E84}">
      <p14:sectionLst xmlns:p14="http://schemas.microsoft.com/office/powerpoint/2010/main">
        <p14:section name="Einstieg" id="{D7BA7BCF-8243-4EF5-B963-3B406CC854CE}">
          <p14:sldIdLst>
            <p14:sldId id="376"/>
            <p14:sldId id="406"/>
          </p14:sldIdLst>
        </p14:section>
        <p14:section name="Zahlen, Daten, Fakten" id="{84CEA70B-915F-41B9-8391-B54301043390}">
          <p14:sldIdLst>
            <p14:sldId id="353"/>
            <p14:sldId id="354"/>
            <p14:sldId id="355"/>
            <p14:sldId id="378"/>
            <p14:sldId id="356"/>
            <p14:sldId id="377"/>
            <p14:sldId id="359"/>
            <p14:sldId id="364"/>
          </p14:sldIdLst>
        </p14:section>
        <p14:section name="Ursachen der Entgeltlücke" id="{4D9CCE60-3ABB-404D-92B0-FF53833B366B}">
          <p14:sldIdLst>
            <p14:sldId id="373"/>
            <p14:sldId id="362"/>
            <p14:sldId id="344"/>
            <p14:sldId id="366"/>
            <p14:sldId id="367"/>
          </p14:sldIdLst>
        </p14:section>
        <p14:section name="Mütter tragen die Kosten des Kinderkriegens" id="{54EEFB92-3E45-4059-A500-092EBEB53463}">
          <p14:sldIdLst>
            <p14:sldId id="396"/>
            <p14:sldId id="369"/>
            <p14:sldId id="372"/>
            <p14:sldId id="371"/>
            <p14:sldId id="360"/>
            <p14:sldId id="370"/>
          </p14:sldIdLst>
        </p14:section>
        <p14:section name="Wirkung von Tarifverträgen" id="{3BF73CC9-FEBA-4021-ACA2-9F31B03C3395}">
          <p14:sldIdLst>
            <p14:sldId id="397"/>
            <p14:sldId id="398"/>
            <p14:sldId id="399"/>
            <p14:sldId id="387"/>
          </p14:sldIdLst>
        </p14:section>
        <p14:section name="Gesetzliche Grundlagen und BAG Urteile" id="{A4D326CD-BDE7-479A-9581-403960D6D916}">
          <p14:sldIdLst>
            <p14:sldId id="400"/>
            <p14:sldId id="380"/>
            <p14:sldId id="403"/>
          </p14:sldIdLst>
        </p14:section>
        <p14:section name="Handlungsmöglichkeiten im Betrieb" id="{059135A4-1E70-43E1-AC3F-842F09846D68}">
          <p14:sldIdLst>
            <p14:sldId id="392"/>
            <p14:sldId id="375"/>
            <p14:sldId id="404"/>
            <p14:sldId id="262"/>
          </p14:sldIdLst>
        </p14:section>
      </p14:sectionLst>
    </p:ex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aeuning, Pia" initials="BP" lastIdx="6" clrIdx="0">
    <p:extLst>
      <p:ext uri="{19B8F6BF-5375-455C-9EA6-DF929625EA0E}">
        <p15:presenceInfo xmlns:p15="http://schemas.microsoft.com/office/powerpoint/2012/main" userId="S-1-5-21-1681774397-3292891888-1623808579-31779" providerId="AD"/>
      </p:ext>
    </p:extLst>
  </p:cmAuthor>
  <p:cmAuthor id="2" name="Buch, Iris" initials="BI" lastIdx="2" clrIdx="1">
    <p:extLst>
      <p:ext uri="{19B8F6BF-5375-455C-9EA6-DF929625EA0E}">
        <p15:presenceInfo xmlns:p15="http://schemas.microsoft.com/office/powerpoint/2012/main" userId="S-1-5-21-1681774397-3292891888-1623808579-2592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C3C3B"/>
    <a:srgbClr val="E3051B"/>
    <a:srgbClr val="660066"/>
    <a:srgbClr val="353F87"/>
    <a:srgbClr val="0099CC"/>
    <a:srgbClr val="6600CC"/>
    <a:srgbClr val="E78D30"/>
    <a:srgbClr val="646464"/>
    <a:srgbClr val="512178"/>
    <a:srgbClr val="C8D4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345" autoAdjust="0"/>
    <p:restoredTop sz="77279" autoAdjust="0"/>
  </p:normalViewPr>
  <p:slideViewPr>
    <p:cSldViewPr snapToGrid="0" snapToObjects="1" showGuides="1">
      <p:cViewPr varScale="1">
        <p:scale>
          <a:sx n="162" d="100"/>
          <a:sy n="162" d="100"/>
        </p:scale>
        <p:origin x="2172" y="132"/>
      </p:cViewPr>
      <p:guideLst>
        <p:guide orient="horz" pos="1620"/>
        <p:guide pos="2880"/>
      </p:guideLst>
    </p:cSldViewPr>
  </p:slideViewPr>
  <p:notesTextViewPr>
    <p:cViewPr>
      <p:scale>
        <a:sx n="100" d="100"/>
        <a:sy n="100" d="100"/>
      </p:scale>
      <p:origin x="0" y="0"/>
    </p:cViewPr>
  </p:notesTextViewPr>
  <p:notesViewPr>
    <p:cSldViewPr snapToGrid="0" snapToObjects="1">
      <p:cViewPr varScale="1">
        <p:scale>
          <a:sx n="49" d="100"/>
          <a:sy n="49" d="100"/>
        </p:scale>
        <p:origin x="2740" y="4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7.fntdata"/><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43" Type="http://schemas.openxmlformats.org/officeDocument/2006/relationships/font" Target="fonts/font8.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E68492C6-ED8A-564E-B3D1-6FC36A6D94CE}"/>
              </a:ext>
            </a:extLst>
          </p:cNvPr>
          <p:cNvSpPr>
            <a:spLocks noGrp="1"/>
          </p:cNvSpPr>
          <p:nvPr>
            <p:ph type="hdr" sz="quarter"/>
          </p:nvPr>
        </p:nvSpPr>
        <p:spPr>
          <a:xfrm>
            <a:off x="0" y="0"/>
            <a:ext cx="2971800" cy="458788"/>
          </a:xfrm>
          <a:prstGeom prst="rect">
            <a:avLst/>
          </a:prstGeom>
        </p:spPr>
        <p:txBody>
          <a:bodyPr vert="horz" lIns="180000" tIns="180000" rIns="180000" bIns="180000" rtlCol="0"/>
          <a:lstStyle>
            <a:lvl1pPr algn="l">
              <a:defRPr sz="1200"/>
            </a:lvl1pPr>
          </a:lstStyle>
          <a:p>
            <a:endParaRPr lang="de-DE" sz="1000" dirty="0">
              <a:latin typeface="Meta IGM" panose="02000503040000020004" pitchFamily="2" charset="0"/>
            </a:endParaRPr>
          </a:p>
        </p:txBody>
      </p:sp>
      <p:sp>
        <p:nvSpPr>
          <p:cNvPr id="3" name="Datumsplatzhalter 2">
            <a:extLst>
              <a:ext uri="{FF2B5EF4-FFF2-40B4-BE49-F238E27FC236}">
                <a16:creationId xmlns:a16="http://schemas.microsoft.com/office/drawing/2014/main" id="{8DC568E1-C914-E044-B5DC-41DA91055CA8}"/>
              </a:ext>
            </a:extLst>
          </p:cNvPr>
          <p:cNvSpPr>
            <a:spLocks noGrp="1"/>
          </p:cNvSpPr>
          <p:nvPr>
            <p:ph type="dt" sz="quarter" idx="1"/>
          </p:nvPr>
        </p:nvSpPr>
        <p:spPr>
          <a:xfrm>
            <a:off x="3884613" y="0"/>
            <a:ext cx="2971800" cy="458788"/>
          </a:xfrm>
          <a:prstGeom prst="rect">
            <a:avLst/>
          </a:prstGeom>
        </p:spPr>
        <p:txBody>
          <a:bodyPr vert="horz" lIns="180000" tIns="180000" rIns="180000" bIns="180000" rtlCol="0"/>
          <a:lstStyle>
            <a:lvl1pPr algn="r">
              <a:defRPr sz="1200"/>
            </a:lvl1pPr>
          </a:lstStyle>
          <a:p>
            <a:fld id="{D893A924-A15F-FB45-9450-A978DD7F2A70}" type="datetimeFigureOut">
              <a:rPr lang="de-DE" sz="1000" smtClean="0">
                <a:latin typeface="Meta IGM" panose="02000503040000020004" pitchFamily="2" charset="0"/>
              </a:rPr>
              <a:t>13.09.2023</a:t>
            </a:fld>
            <a:endParaRPr lang="de-DE" sz="1000" dirty="0">
              <a:latin typeface="Meta IGM" panose="02000503040000020004" pitchFamily="2" charset="0"/>
            </a:endParaRPr>
          </a:p>
        </p:txBody>
      </p:sp>
      <p:sp>
        <p:nvSpPr>
          <p:cNvPr id="4" name="Fußzeilenplatzhalter 3">
            <a:extLst>
              <a:ext uri="{FF2B5EF4-FFF2-40B4-BE49-F238E27FC236}">
                <a16:creationId xmlns:a16="http://schemas.microsoft.com/office/drawing/2014/main" id="{3951DF70-631C-BE4E-95FD-56CEFF6C4B0E}"/>
              </a:ext>
            </a:extLst>
          </p:cNvPr>
          <p:cNvSpPr>
            <a:spLocks noGrp="1"/>
          </p:cNvSpPr>
          <p:nvPr>
            <p:ph type="ftr" sz="quarter" idx="2"/>
          </p:nvPr>
        </p:nvSpPr>
        <p:spPr>
          <a:xfrm>
            <a:off x="0" y="8685213"/>
            <a:ext cx="2971800" cy="458787"/>
          </a:xfrm>
          <a:prstGeom prst="rect">
            <a:avLst/>
          </a:prstGeom>
        </p:spPr>
        <p:txBody>
          <a:bodyPr vert="horz" lIns="180000" tIns="180000" rIns="180000" bIns="180000" rtlCol="0" anchor="b"/>
          <a:lstStyle>
            <a:lvl1pPr algn="l">
              <a:defRPr sz="1200"/>
            </a:lvl1pPr>
          </a:lstStyle>
          <a:p>
            <a:endParaRPr lang="de-DE" sz="1000">
              <a:latin typeface="Meta IGM" panose="02000503040000020004" pitchFamily="2" charset="0"/>
            </a:endParaRPr>
          </a:p>
        </p:txBody>
      </p:sp>
      <p:sp>
        <p:nvSpPr>
          <p:cNvPr id="5" name="Foliennummernplatzhalter 4">
            <a:extLst>
              <a:ext uri="{FF2B5EF4-FFF2-40B4-BE49-F238E27FC236}">
                <a16:creationId xmlns:a16="http://schemas.microsoft.com/office/drawing/2014/main" id="{F1822CB3-F0D6-5A45-9129-191C5695EAB4}"/>
              </a:ext>
            </a:extLst>
          </p:cNvPr>
          <p:cNvSpPr>
            <a:spLocks noGrp="1"/>
          </p:cNvSpPr>
          <p:nvPr>
            <p:ph type="sldNum" sz="quarter" idx="3"/>
          </p:nvPr>
        </p:nvSpPr>
        <p:spPr>
          <a:xfrm>
            <a:off x="3884613" y="8685213"/>
            <a:ext cx="2971800" cy="458787"/>
          </a:xfrm>
          <a:prstGeom prst="rect">
            <a:avLst/>
          </a:prstGeom>
        </p:spPr>
        <p:txBody>
          <a:bodyPr vert="horz" lIns="180000" tIns="180000" rIns="180000" bIns="180000" rtlCol="0" anchor="b"/>
          <a:lstStyle>
            <a:lvl1pPr algn="r">
              <a:defRPr sz="1200"/>
            </a:lvl1pPr>
          </a:lstStyle>
          <a:p>
            <a:fld id="{53B84A8F-D800-3D49-A16E-28CD7380C913}" type="slidenum">
              <a:rPr lang="de-DE" sz="1000" smtClean="0">
                <a:latin typeface="Meta IGM" panose="02000503040000020004" pitchFamily="2" charset="0"/>
              </a:rPr>
              <a:t>‹Nr.›</a:t>
            </a:fld>
            <a:endParaRPr lang="de-DE" sz="1000">
              <a:latin typeface="Meta IGM" panose="02000503040000020004" pitchFamily="2" charset="0"/>
            </a:endParaRPr>
          </a:p>
        </p:txBody>
      </p:sp>
    </p:spTree>
    <p:extLst>
      <p:ext uri="{BB962C8B-B14F-4D97-AF65-F5344CB8AC3E}">
        <p14:creationId xmlns:p14="http://schemas.microsoft.com/office/powerpoint/2010/main" val="41834925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180000" tIns="180000" rIns="180000" bIns="180000" rtlCol="0"/>
          <a:lstStyle>
            <a:lvl1pPr algn="l">
              <a:defRPr sz="1000" b="0" i="0">
                <a:latin typeface="Meta IGM" panose="02000503040000020004" pitchFamily="2" charset="0"/>
              </a:defRPr>
            </a:lvl1pPr>
          </a:lstStyle>
          <a:p>
            <a:endParaRPr lang="de-DE" dirty="0"/>
          </a:p>
        </p:txBody>
      </p:sp>
      <p:sp>
        <p:nvSpPr>
          <p:cNvPr id="3" name="Datumsplatzhalter 2"/>
          <p:cNvSpPr>
            <a:spLocks noGrp="1"/>
          </p:cNvSpPr>
          <p:nvPr>
            <p:ph type="dt" idx="1"/>
          </p:nvPr>
        </p:nvSpPr>
        <p:spPr>
          <a:xfrm>
            <a:off x="3884613" y="0"/>
            <a:ext cx="2971800" cy="458788"/>
          </a:xfrm>
          <a:prstGeom prst="rect">
            <a:avLst/>
          </a:prstGeom>
        </p:spPr>
        <p:txBody>
          <a:bodyPr vert="horz" lIns="180000" tIns="180000" rIns="180000" bIns="180000" rtlCol="0"/>
          <a:lstStyle>
            <a:lvl1pPr algn="r">
              <a:defRPr sz="1000" b="0" i="0">
                <a:latin typeface="Meta IGM" panose="02000503040000020004" pitchFamily="2" charset="0"/>
              </a:defRPr>
            </a:lvl1pPr>
          </a:lstStyle>
          <a:p>
            <a:fld id="{16B77BA6-83BE-5742-8C0B-6F675812BA19}" type="datetimeFigureOut">
              <a:rPr lang="de-DE" smtClean="0"/>
              <a:pPr/>
              <a:t>13.09.2023</a:t>
            </a:fld>
            <a:endParaRPr lang="de-DE" dirty="0"/>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de-DE"/>
              <a:t>Mastertextformat bearbeiten
Zweite Ebene
Dritte Ebene
Vierte Ebene
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180000" tIns="180000" rIns="180000" bIns="180000" rtlCol="0" anchor="b"/>
          <a:lstStyle>
            <a:lvl1pPr algn="l">
              <a:defRPr sz="1000" b="0" i="0">
                <a:latin typeface="Meta IGM" panose="02000503040000020004" pitchFamily="2" charset="0"/>
              </a:defRPr>
            </a:lvl1pPr>
          </a:lstStyle>
          <a:p>
            <a:endParaRPr lang="de-DE"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180000" tIns="180000" rIns="180000" bIns="180000" rtlCol="0" anchor="b"/>
          <a:lstStyle>
            <a:lvl1pPr algn="r">
              <a:defRPr sz="1000" b="0" i="0">
                <a:latin typeface="Meta IGM" panose="02000503040000020004" pitchFamily="2" charset="0"/>
              </a:defRPr>
            </a:lvl1pPr>
          </a:lstStyle>
          <a:p>
            <a:fld id="{AD868B3C-6C54-1D41-B938-33F4013C078E}" type="slidenum">
              <a:rPr lang="de-DE" smtClean="0"/>
              <a:pPr/>
              <a:t>‹Nr.›</a:t>
            </a:fld>
            <a:endParaRPr lang="de-DE" dirty="0"/>
          </a:p>
        </p:txBody>
      </p:sp>
    </p:spTree>
    <p:extLst>
      <p:ext uri="{BB962C8B-B14F-4D97-AF65-F5344CB8AC3E}">
        <p14:creationId xmlns:p14="http://schemas.microsoft.com/office/powerpoint/2010/main" val="2992191463"/>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Meta IGM" panose="02000503040000020004" pitchFamily="2" charset="0"/>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etuc.org/en/pressrelease/eu-gender-pay-gap-wont-end-until-2104-without-action"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boeckler.de/download-proxy-for-faust/download-pdf?url=http%3A%2F%2F217.89.182.78%3A451%2Fabfrage_digi.fau%2Fp_wsi_report_56_2020.pdf%3Fprj%3Dhbs-abfrage%26ab_dm%3D1%26ab_zeig%3D8844%26ab_diginr%3D8482" TargetMode="External"/><Relationship Id="rId2" Type="http://schemas.openxmlformats.org/officeDocument/2006/relationships/slide" Target="../slides/slide7.xml"/><Relationship Id="rId1" Type="http://schemas.openxmlformats.org/officeDocument/2006/relationships/notesMaster" Target="../notesMasters/notesMaster1.xml"/><Relationship Id="rId5" Type="http://schemas.openxmlformats.org/officeDocument/2006/relationships/hyperlink" Target="https://www.destatis.de/DE/Themen/Arbeit/Verdienste/Verdienste-GenderPayGap/_inhalt.html" TargetMode="External"/><Relationship Id="rId4" Type="http://schemas.openxmlformats.org/officeDocument/2006/relationships/hyperlink" Target="https://www.igmetall.de/politik-und-gesellschaft/gleichstellung-und-integration/faires-entgelt-fuer-frauen/so-gross-ist-die-entgeltluecke"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bund-verlag.de/betriebsrat/deutscher-betriebsraete-preis/Preis-2021/Nominierung54"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err="1" smtClean="0"/>
              <a:t>Herzlich</a:t>
            </a:r>
            <a:r>
              <a:rPr lang="en-US" baseline="0" dirty="0" smtClean="0"/>
              <a:t> </a:t>
            </a:r>
            <a:r>
              <a:rPr lang="en-US" baseline="0" dirty="0" err="1" smtClean="0"/>
              <a:t>Willkommen</a:t>
            </a:r>
            <a:r>
              <a:rPr lang="en-US" baseline="0" dirty="0" smtClean="0"/>
              <a:t>, </a:t>
            </a:r>
            <a:r>
              <a:rPr lang="en-US" baseline="0" dirty="0" err="1" smtClean="0"/>
              <a:t>liebe</a:t>
            </a:r>
            <a:r>
              <a:rPr lang="en-US" baseline="0" dirty="0" smtClean="0"/>
              <a:t> </a:t>
            </a:r>
            <a:r>
              <a:rPr lang="en-US" baseline="0" dirty="0" err="1" smtClean="0"/>
              <a:t>Kolleginnen</a:t>
            </a:r>
            <a:r>
              <a:rPr lang="en-US" baseline="0" dirty="0" smtClean="0"/>
              <a:t> und </a:t>
            </a:r>
            <a:r>
              <a:rPr lang="en-US" baseline="0" dirty="0" err="1" smtClean="0"/>
              <a:t>Kollegen</a:t>
            </a:r>
            <a:r>
              <a:rPr lang="en-US" baseline="0" dirty="0" smtClean="0"/>
              <a:t>, </a:t>
            </a:r>
          </a:p>
          <a:p>
            <a:r>
              <a:rPr lang="en-US" baseline="0" dirty="0" err="1" smtClean="0"/>
              <a:t>gleiches</a:t>
            </a:r>
            <a:r>
              <a:rPr lang="en-US" baseline="0" dirty="0" smtClean="0"/>
              <a:t> und </a:t>
            </a:r>
            <a:r>
              <a:rPr lang="en-US" baseline="0" dirty="0" err="1" smtClean="0"/>
              <a:t>gerechtes</a:t>
            </a:r>
            <a:r>
              <a:rPr lang="en-US" baseline="0" dirty="0" smtClean="0"/>
              <a:t> </a:t>
            </a:r>
            <a:r>
              <a:rPr lang="en-US" baseline="0" dirty="0" err="1" smtClean="0"/>
              <a:t>Entgelt</a:t>
            </a:r>
            <a:r>
              <a:rPr lang="en-US" baseline="0" dirty="0" smtClean="0"/>
              <a:t> </a:t>
            </a:r>
            <a:r>
              <a:rPr lang="en-US" baseline="0" dirty="0" err="1" smtClean="0"/>
              <a:t>für</a:t>
            </a:r>
            <a:r>
              <a:rPr lang="en-US" baseline="0" dirty="0" smtClean="0"/>
              <a:t> Frauen </a:t>
            </a:r>
            <a:r>
              <a:rPr lang="en-US" baseline="0" dirty="0" err="1" smtClean="0"/>
              <a:t>ist</a:t>
            </a:r>
            <a:r>
              <a:rPr lang="en-US" baseline="0" dirty="0" smtClean="0"/>
              <a:t> </a:t>
            </a:r>
            <a:r>
              <a:rPr lang="en-US" baseline="0" dirty="0" err="1" smtClean="0"/>
              <a:t>heute</a:t>
            </a:r>
            <a:r>
              <a:rPr lang="en-US" baseline="0" dirty="0" smtClean="0"/>
              <a:t> </a:t>
            </a:r>
            <a:r>
              <a:rPr lang="en-US" baseline="0" dirty="0" err="1" smtClean="0"/>
              <a:t>unser</a:t>
            </a:r>
            <a:r>
              <a:rPr lang="en-US" baseline="0" dirty="0" smtClean="0"/>
              <a:t> </a:t>
            </a:r>
            <a:r>
              <a:rPr lang="en-US" baseline="0" dirty="0" err="1" smtClean="0"/>
              <a:t>Thema</a:t>
            </a:r>
            <a:r>
              <a:rPr lang="en-US" baseline="0" dirty="0" smtClean="0"/>
              <a:t>. </a:t>
            </a:r>
            <a:r>
              <a:rPr lang="en-US" baseline="0" dirty="0" err="1" smtClean="0"/>
              <a:t>Anlass</a:t>
            </a:r>
            <a:r>
              <a:rPr lang="en-US" baseline="0" dirty="0" smtClean="0"/>
              <a:t> </a:t>
            </a:r>
            <a:r>
              <a:rPr lang="en-US" baseline="0" dirty="0" err="1" smtClean="0"/>
              <a:t>ist</a:t>
            </a:r>
            <a:r>
              <a:rPr lang="en-US" baseline="0" dirty="0" smtClean="0"/>
              <a:t> der Tag der </a:t>
            </a:r>
            <a:r>
              <a:rPr lang="en-US" baseline="0" dirty="0" err="1" smtClean="0"/>
              <a:t>betrieblichen</a:t>
            </a:r>
            <a:r>
              <a:rPr lang="en-US" baseline="0" dirty="0" smtClean="0"/>
              <a:t> </a:t>
            </a:r>
            <a:r>
              <a:rPr lang="en-US" baseline="0" dirty="0" err="1" smtClean="0"/>
              <a:t>Entgeltgleichheit</a:t>
            </a:r>
            <a:r>
              <a:rPr lang="en-US" baseline="0" dirty="0" smtClean="0"/>
              <a:t>, der am 27. </a:t>
            </a:r>
            <a:r>
              <a:rPr lang="en-US" baseline="0" dirty="0" err="1" smtClean="0"/>
              <a:t>Oktober</a:t>
            </a:r>
            <a:r>
              <a:rPr lang="en-US" baseline="0" dirty="0" smtClean="0"/>
              <a:t> </a:t>
            </a:r>
            <a:r>
              <a:rPr lang="en-US" baseline="0" dirty="0" err="1" smtClean="0"/>
              <a:t>ist</a:t>
            </a:r>
            <a:r>
              <a:rPr lang="en-US" baseline="0" dirty="0" smtClean="0"/>
              <a:t>. </a:t>
            </a:r>
          </a:p>
          <a:p>
            <a:endParaRPr lang="en-US" baseline="0" dirty="0" smtClean="0"/>
          </a:p>
          <a:p>
            <a:r>
              <a:rPr lang="en-US" baseline="0" dirty="0" err="1" smtClean="0"/>
              <a:t>Wie</a:t>
            </a:r>
            <a:r>
              <a:rPr lang="en-US" baseline="0" dirty="0" smtClean="0"/>
              <a:t> </a:t>
            </a:r>
            <a:r>
              <a:rPr lang="en-US" baseline="0" dirty="0" err="1" smtClean="0"/>
              <a:t>wir</a:t>
            </a:r>
            <a:r>
              <a:rPr lang="en-US" baseline="0" dirty="0" smtClean="0"/>
              <a:t> </a:t>
            </a:r>
            <a:r>
              <a:rPr lang="en-US" baseline="0" dirty="0" err="1" smtClean="0"/>
              <a:t>gleich</a:t>
            </a:r>
            <a:r>
              <a:rPr lang="en-US" baseline="0" dirty="0" smtClean="0"/>
              <a:t> </a:t>
            </a:r>
            <a:r>
              <a:rPr lang="en-US" baseline="0" dirty="0" err="1" smtClean="0"/>
              <a:t>sehen</a:t>
            </a:r>
            <a:r>
              <a:rPr lang="en-US" baseline="0" dirty="0" smtClean="0"/>
              <a:t> warden, </a:t>
            </a:r>
            <a:r>
              <a:rPr lang="en-US" baseline="0" dirty="0" err="1" smtClean="0"/>
              <a:t>gibt</a:t>
            </a:r>
            <a:r>
              <a:rPr lang="en-US" baseline="0" dirty="0" smtClean="0"/>
              <a:t> </a:t>
            </a:r>
            <a:r>
              <a:rPr lang="en-US" baseline="0" dirty="0" err="1" smtClean="0"/>
              <a:t>es</a:t>
            </a:r>
            <a:r>
              <a:rPr lang="en-US" baseline="0" dirty="0" smtClean="0"/>
              <a:t> </a:t>
            </a:r>
            <a:r>
              <a:rPr lang="en-US" baseline="0" dirty="0" err="1" smtClean="0"/>
              <a:t>leider</a:t>
            </a:r>
            <a:r>
              <a:rPr lang="en-US" baseline="0" dirty="0" smtClean="0"/>
              <a:t> </a:t>
            </a:r>
            <a:r>
              <a:rPr lang="en-US" baseline="0" dirty="0" err="1" smtClean="0"/>
              <a:t>noch</a:t>
            </a:r>
            <a:r>
              <a:rPr lang="en-US" baseline="0" dirty="0" smtClean="0"/>
              <a:t> </a:t>
            </a:r>
            <a:r>
              <a:rPr lang="en-US" baseline="0" dirty="0" err="1" smtClean="0"/>
              <a:t>wie</a:t>
            </a:r>
            <a:r>
              <a:rPr lang="en-US" baseline="0" dirty="0" smtClean="0"/>
              <a:t> </a:t>
            </a:r>
            <a:r>
              <a:rPr lang="en-US" baseline="0" dirty="0" err="1" smtClean="0"/>
              <a:t>vor</a:t>
            </a:r>
            <a:r>
              <a:rPr lang="en-US" baseline="0" dirty="0" smtClean="0"/>
              <a:t> </a:t>
            </a:r>
            <a:r>
              <a:rPr lang="en-US" baseline="0" dirty="0" err="1" smtClean="0"/>
              <a:t>noch</a:t>
            </a:r>
            <a:r>
              <a:rPr lang="en-US" baseline="0" dirty="0" smtClean="0"/>
              <a:t> </a:t>
            </a:r>
            <a:r>
              <a:rPr lang="en-US" baseline="0" dirty="0" err="1" smtClean="0"/>
              <a:t>eine</a:t>
            </a:r>
            <a:r>
              <a:rPr lang="en-US" baseline="0" dirty="0" smtClean="0"/>
              <a:t> </a:t>
            </a:r>
            <a:r>
              <a:rPr lang="en-US" baseline="0" dirty="0" err="1" smtClean="0"/>
              <a:t>Entgeltlücke</a:t>
            </a:r>
            <a:r>
              <a:rPr lang="en-US" baseline="0" dirty="0" smtClean="0"/>
              <a:t> </a:t>
            </a:r>
            <a:r>
              <a:rPr lang="en-US" baseline="0" dirty="0" err="1" smtClean="0"/>
              <a:t>zulasten</a:t>
            </a:r>
            <a:r>
              <a:rPr lang="en-US" baseline="0" dirty="0" smtClean="0"/>
              <a:t> der Frauen. </a:t>
            </a:r>
            <a:r>
              <a:rPr lang="en-US" baseline="0" dirty="0" err="1" smtClean="0"/>
              <a:t>Sie</a:t>
            </a:r>
            <a:r>
              <a:rPr lang="en-US" baseline="0" dirty="0" smtClean="0"/>
              <a:t> </a:t>
            </a:r>
            <a:r>
              <a:rPr lang="en-US" baseline="0" dirty="0" err="1" smtClean="0"/>
              <a:t>liegt</a:t>
            </a:r>
            <a:r>
              <a:rPr lang="en-US" baseline="0" dirty="0" smtClean="0"/>
              <a:t> </a:t>
            </a:r>
            <a:r>
              <a:rPr lang="en-US" baseline="0" dirty="0" err="1" smtClean="0"/>
              <a:t>bei</a:t>
            </a:r>
            <a:r>
              <a:rPr lang="en-US" baseline="0" dirty="0" smtClean="0"/>
              <a:t> 18 </a:t>
            </a:r>
            <a:r>
              <a:rPr lang="en-US" baseline="0" dirty="0" err="1" smtClean="0"/>
              <a:t>Prozent</a:t>
            </a:r>
            <a:r>
              <a:rPr lang="en-US" baseline="0" dirty="0" smtClean="0"/>
              <a:t>. Das </a:t>
            </a:r>
            <a:r>
              <a:rPr lang="en-US" baseline="0" dirty="0" err="1" smtClean="0"/>
              <a:t>heißt</a:t>
            </a:r>
            <a:r>
              <a:rPr lang="en-US" baseline="0" dirty="0" smtClean="0"/>
              <a:t> also, Frauen </a:t>
            </a:r>
            <a:r>
              <a:rPr lang="en-US" baseline="0" dirty="0" err="1" smtClean="0"/>
              <a:t>verdienen</a:t>
            </a:r>
            <a:r>
              <a:rPr lang="en-US" baseline="0" dirty="0" smtClean="0"/>
              <a:t> 18 </a:t>
            </a:r>
            <a:r>
              <a:rPr lang="en-US" baseline="0" dirty="0" err="1" smtClean="0"/>
              <a:t>Prozent</a:t>
            </a:r>
            <a:r>
              <a:rPr lang="en-US" baseline="0" dirty="0" smtClean="0"/>
              <a:t> </a:t>
            </a:r>
            <a:r>
              <a:rPr lang="en-US" baseline="0" dirty="0" err="1" smtClean="0"/>
              <a:t>weniger</a:t>
            </a:r>
            <a:r>
              <a:rPr lang="en-US" baseline="0" dirty="0" smtClean="0"/>
              <a:t> </a:t>
            </a:r>
            <a:r>
              <a:rPr lang="en-US" baseline="0" dirty="0" err="1" smtClean="0"/>
              <a:t>als</a:t>
            </a:r>
            <a:r>
              <a:rPr lang="en-US" baseline="0" dirty="0" smtClean="0"/>
              <a:t> </a:t>
            </a:r>
            <a:r>
              <a:rPr lang="en-US" baseline="0" dirty="0" err="1" smtClean="0"/>
              <a:t>Männer</a:t>
            </a:r>
            <a:r>
              <a:rPr lang="en-US" baseline="0" dirty="0" smtClean="0"/>
              <a:t>, </a:t>
            </a:r>
            <a:r>
              <a:rPr lang="en-US" baseline="0" dirty="0" err="1" smtClean="0"/>
              <a:t>bei</a:t>
            </a:r>
            <a:r>
              <a:rPr lang="en-US" baseline="0" dirty="0" smtClean="0"/>
              <a:t> </a:t>
            </a:r>
            <a:r>
              <a:rPr lang="en-US" baseline="0" dirty="0" err="1" smtClean="0"/>
              <a:t>gleicher</a:t>
            </a:r>
            <a:r>
              <a:rPr lang="en-US" baseline="0" dirty="0" smtClean="0"/>
              <a:t> </a:t>
            </a:r>
            <a:r>
              <a:rPr lang="en-US" baseline="0" dirty="0" err="1" smtClean="0"/>
              <a:t>Tätigkeit</a:t>
            </a:r>
            <a:r>
              <a:rPr lang="en-US" baseline="0" dirty="0" smtClean="0"/>
              <a:t> und </a:t>
            </a:r>
            <a:r>
              <a:rPr lang="en-US" baseline="0" dirty="0" err="1" smtClean="0"/>
              <a:t>Qualifikation</a:t>
            </a:r>
            <a:r>
              <a:rPr lang="en-US" baseline="0" dirty="0" smtClean="0"/>
              <a:t> </a:t>
            </a:r>
            <a:r>
              <a:rPr lang="en-US" baseline="0" dirty="0" err="1" smtClean="0"/>
              <a:t>sind</a:t>
            </a:r>
            <a:r>
              <a:rPr lang="en-US" baseline="0" dirty="0" smtClean="0"/>
              <a:t> </a:t>
            </a:r>
            <a:r>
              <a:rPr lang="en-US" baseline="0" dirty="0" err="1" smtClean="0"/>
              <a:t>es</a:t>
            </a:r>
            <a:r>
              <a:rPr lang="en-US" baseline="0" dirty="0" smtClean="0"/>
              <a:t> 7 </a:t>
            </a:r>
            <a:r>
              <a:rPr lang="en-US" baseline="0" dirty="0" err="1" smtClean="0"/>
              <a:t>Prozent</a:t>
            </a:r>
            <a:r>
              <a:rPr lang="en-US" baseline="0" dirty="0" smtClean="0"/>
              <a:t>. </a:t>
            </a:r>
          </a:p>
          <a:p>
            <a:r>
              <a:rPr lang="en-US" baseline="0" dirty="0" smtClean="0"/>
              <a:t>In der </a:t>
            </a:r>
            <a:r>
              <a:rPr lang="en-US" baseline="0" dirty="0" err="1" smtClean="0"/>
              <a:t>folgenden</a:t>
            </a:r>
            <a:r>
              <a:rPr lang="en-US" baseline="0" dirty="0" smtClean="0"/>
              <a:t> </a:t>
            </a:r>
            <a:r>
              <a:rPr lang="en-US" baseline="0" dirty="0" err="1" smtClean="0"/>
              <a:t>Präsentation</a:t>
            </a:r>
            <a:r>
              <a:rPr lang="en-US" baseline="0" dirty="0" smtClean="0"/>
              <a:t> </a:t>
            </a:r>
            <a:r>
              <a:rPr lang="en-US" baseline="0" dirty="0" err="1" smtClean="0"/>
              <a:t>zeige</a:t>
            </a:r>
            <a:r>
              <a:rPr lang="en-US" baseline="0" dirty="0" smtClean="0"/>
              <a:t> </a:t>
            </a:r>
            <a:r>
              <a:rPr lang="en-US" baseline="0" dirty="0" err="1" smtClean="0"/>
              <a:t>ich</a:t>
            </a:r>
            <a:r>
              <a:rPr lang="en-US" baseline="0" dirty="0" smtClean="0"/>
              <a:t> </a:t>
            </a:r>
            <a:r>
              <a:rPr lang="en-US" baseline="0" dirty="0" err="1" smtClean="0"/>
              <a:t>euch</a:t>
            </a:r>
            <a:r>
              <a:rPr lang="en-US" baseline="0" dirty="0" smtClean="0"/>
              <a:t> </a:t>
            </a:r>
            <a:r>
              <a:rPr lang="en-US" baseline="0" dirty="0" err="1" smtClean="0"/>
              <a:t>wie</a:t>
            </a:r>
            <a:r>
              <a:rPr lang="en-US" baseline="0" dirty="0" smtClean="0"/>
              <a:t> </a:t>
            </a:r>
            <a:r>
              <a:rPr lang="en-US" baseline="0" dirty="0" err="1" smtClean="0"/>
              <a:t>es</a:t>
            </a:r>
            <a:r>
              <a:rPr lang="en-US" baseline="0" dirty="0" smtClean="0"/>
              <a:t> um die </a:t>
            </a:r>
            <a:r>
              <a:rPr lang="en-US" baseline="0" dirty="0" err="1" smtClean="0"/>
              <a:t>gleiche</a:t>
            </a:r>
            <a:r>
              <a:rPr lang="en-US" baseline="0" dirty="0" smtClean="0"/>
              <a:t> </a:t>
            </a:r>
            <a:r>
              <a:rPr lang="en-US" baseline="0" dirty="0" err="1" smtClean="0"/>
              <a:t>Bezahlung</a:t>
            </a:r>
            <a:r>
              <a:rPr lang="en-US" baseline="0" dirty="0" smtClean="0"/>
              <a:t> </a:t>
            </a:r>
            <a:r>
              <a:rPr lang="en-US" baseline="0" dirty="0" err="1" smtClean="0"/>
              <a:t>steht</a:t>
            </a:r>
            <a:r>
              <a:rPr lang="en-US" baseline="0" dirty="0" smtClean="0"/>
              <a:t>, was die </a:t>
            </a:r>
            <a:r>
              <a:rPr lang="en-US" baseline="0" dirty="0" err="1" smtClean="0"/>
              <a:t>Ursachen</a:t>
            </a:r>
            <a:r>
              <a:rPr lang="en-US" baseline="0" dirty="0" smtClean="0"/>
              <a:t> </a:t>
            </a:r>
            <a:r>
              <a:rPr lang="en-US" baseline="0" dirty="0" err="1" smtClean="0"/>
              <a:t>für</a:t>
            </a:r>
            <a:r>
              <a:rPr lang="en-US" baseline="0" dirty="0" smtClean="0"/>
              <a:t> die </a:t>
            </a:r>
            <a:r>
              <a:rPr lang="en-US" baseline="0" dirty="0" err="1" smtClean="0"/>
              <a:t>Lücke</a:t>
            </a:r>
            <a:r>
              <a:rPr lang="en-US" baseline="0" dirty="0" smtClean="0"/>
              <a:t> </a:t>
            </a:r>
            <a:r>
              <a:rPr lang="en-US" baseline="0" dirty="0" err="1" smtClean="0"/>
              <a:t>ist</a:t>
            </a:r>
            <a:r>
              <a:rPr lang="en-US" baseline="0" dirty="0" smtClean="0"/>
              <a:t> und was </a:t>
            </a:r>
            <a:r>
              <a:rPr lang="en-US" baseline="0" dirty="0" err="1" smtClean="0"/>
              <a:t>wir</a:t>
            </a:r>
            <a:r>
              <a:rPr lang="en-US" baseline="0" dirty="0" smtClean="0"/>
              <a:t> </a:t>
            </a:r>
            <a:r>
              <a:rPr lang="en-US" baseline="0" dirty="0" err="1" smtClean="0"/>
              <a:t>tun</a:t>
            </a:r>
            <a:r>
              <a:rPr lang="en-US" baseline="0" dirty="0" smtClean="0"/>
              <a:t> </a:t>
            </a:r>
            <a:r>
              <a:rPr lang="en-US" baseline="0" dirty="0" err="1" smtClean="0"/>
              <a:t>können</a:t>
            </a:r>
            <a:r>
              <a:rPr lang="en-US" baseline="0" dirty="0" smtClean="0"/>
              <a:t>. </a:t>
            </a:r>
            <a:r>
              <a:rPr lang="en-US" baseline="0" dirty="0" err="1" smtClean="0"/>
              <a:t>Soviel</a:t>
            </a:r>
            <a:r>
              <a:rPr lang="en-US" baseline="0" dirty="0" smtClean="0"/>
              <a:t> </a:t>
            </a:r>
            <a:r>
              <a:rPr lang="en-US" baseline="0" dirty="0" err="1" smtClean="0"/>
              <a:t>vorweg</a:t>
            </a:r>
            <a:r>
              <a:rPr lang="en-US" baseline="0" dirty="0" smtClean="0"/>
              <a:t>: </a:t>
            </a:r>
            <a:r>
              <a:rPr lang="en-US" baseline="0" dirty="0" err="1" smtClean="0"/>
              <a:t>Wir</a:t>
            </a:r>
            <a:r>
              <a:rPr lang="en-US" baseline="0" dirty="0" smtClean="0"/>
              <a:t> </a:t>
            </a:r>
            <a:r>
              <a:rPr lang="en-US" baseline="0" dirty="0" err="1" smtClean="0"/>
              <a:t>können</a:t>
            </a:r>
            <a:r>
              <a:rPr lang="en-US" baseline="0" dirty="0" smtClean="0"/>
              <a:t> </a:t>
            </a:r>
            <a:r>
              <a:rPr lang="en-US" baseline="0" dirty="0" err="1" smtClean="0"/>
              <a:t>einiges</a:t>
            </a:r>
            <a:r>
              <a:rPr lang="en-US" baseline="0" dirty="0" smtClean="0"/>
              <a:t> </a:t>
            </a:r>
            <a:r>
              <a:rPr lang="en-US" baseline="0" dirty="0" err="1" smtClean="0"/>
              <a:t>tun.</a:t>
            </a:r>
            <a:r>
              <a:rPr lang="en-US" baseline="0" dirty="0" smtClean="0"/>
              <a:t> </a:t>
            </a:r>
            <a:r>
              <a:rPr lang="en-US" baseline="0" dirty="0" err="1" smtClean="0"/>
              <a:t>Denn</a:t>
            </a:r>
            <a:r>
              <a:rPr lang="en-US" baseline="0" dirty="0" smtClean="0"/>
              <a:t> </a:t>
            </a:r>
            <a:r>
              <a:rPr lang="en-US" baseline="0" dirty="0" err="1" smtClean="0"/>
              <a:t>Entgeltungleichheit</a:t>
            </a:r>
            <a:r>
              <a:rPr lang="en-US" baseline="0" dirty="0" smtClean="0"/>
              <a:t> </a:t>
            </a:r>
            <a:r>
              <a:rPr lang="en-US" baseline="0" dirty="0" err="1" smtClean="0"/>
              <a:t>ist</a:t>
            </a:r>
            <a:r>
              <a:rPr lang="en-US" baseline="0" dirty="0" smtClean="0"/>
              <a:t> </a:t>
            </a:r>
            <a:r>
              <a:rPr lang="en-US" baseline="0" dirty="0" err="1" smtClean="0"/>
              <a:t>kein</a:t>
            </a:r>
            <a:r>
              <a:rPr lang="en-US" baseline="0" dirty="0" smtClean="0"/>
              <a:t> </a:t>
            </a:r>
            <a:r>
              <a:rPr lang="en-US" baseline="0" dirty="0" err="1" smtClean="0"/>
              <a:t>Naturgesetz</a:t>
            </a:r>
            <a:r>
              <a:rPr lang="en-US" baseline="0" dirty="0" smtClean="0"/>
              <a:t>. </a:t>
            </a:r>
          </a:p>
          <a:p>
            <a:endParaRPr lang="en-US" baseline="0" dirty="0" smtClean="0"/>
          </a:p>
          <a:p>
            <a:endParaRPr lang="en-US" dirty="0" smtClean="0"/>
          </a:p>
        </p:txBody>
      </p:sp>
      <p:sp>
        <p:nvSpPr>
          <p:cNvPr id="4" name="Foliennummernplatzhalter 3"/>
          <p:cNvSpPr>
            <a:spLocks noGrp="1"/>
          </p:cNvSpPr>
          <p:nvPr>
            <p:ph type="sldNum" sz="quarter" idx="10"/>
          </p:nvPr>
        </p:nvSpPr>
        <p:spPr/>
        <p:txBody>
          <a:bodyPr/>
          <a:lstStyle/>
          <a:p>
            <a:fld id="{AD868B3C-6C54-1D41-B938-33F4013C078E}" type="slidenum">
              <a:rPr lang="de-DE" smtClean="0"/>
              <a:pPr/>
              <a:t>1</a:t>
            </a:fld>
            <a:endParaRPr lang="de-DE" dirty="0"/>
          </a:p>
        </p:txBody>
      </p:sp>
    </p:spTree>
    <p:extLst>
      <p:ext uri="{BB962C8B-B14F-4D97-AF65-F5344CB8AC3E}">
        <p14:creationId xmlns:p14="http://schemas.microsoft.com/office/powerpoint/2010/main" val="42772600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0" i="0" kern="1200" dirty="0" smtClean="0">
                <a:solidFill>
                  <a:schemeClr val="tx1"/>
                </a:solidFill>
                <a:effectLst/>
                <a:latin typeface="Meta IGM" panose="02000503040000020004" pitchFamily="2" charset="0"/>
                <a:ea typeface="+mn-ea"/>
                <a:cs typeface="+mn-cs"/>
              </a:rPr>
              <a:t>All das was wir gerade</a:t>
            </a:r>
            <a:r>
              <a:rPr lang="de-DE" sz="1200" b="0" i="0" kern="1200" baseline="0" dirty="0" smtClean="0">
                <a:solidFill>
                  <a:schemeClr val="tx1"/>
                </a:solidFill>
                <a:effectLst/>
                <a:latin typeface="Meta IGM" panose="02000503040000020004" pitchFamily="2" charset="0"/>
                <a:ea typeface="+mn-ea"/>
                <a:cs typeface="+mn-cs"/>
              </a:rPr>
              <a:t> gesehen haben, mündet dann in einem noch deutlicheren Rentenlücke zwischen Frauen und Männern. Wenn alle drei Säulen, also die gesetzliche, die betriebliche und die private Rente, einbezogen werden, sind es 49 Prozent weniger Alterssicherung für Frauen. Das unterscheidet sich stark in den  west- und ostdeutschen Bundesländern – 55 Prozent vs. 23 Prozent. </a:t>
            </a:r>
          </a:p>
          <a:p>
            <a:endParaRPr lang="de-DE" sz="1200" b="0" i="0" kern="1200" baseline="0" dirty="0" smtClean="0">
              <a:solidFill>
                <a:schemeClr val="tx1"/>
              </a:solidFill>
              <a:effectLst/>
              <a:latin typeface="Meta IGM" panose="02000503040000020004" pitchFamily="2" charset="0"/>
              <a:ea typeface="+mn-ea"/>
              <a:cs typeface="+mn-cs"/>
            </a:endParaRPr>
          </a:p>
          <a:p>
            <a:r>
              <a:rPr lang="de-DE" sz="1200" b="0" i="0" kern="1200" dirty="0" smtClean="0">
                <a:solidFill>
                  <a:schemeClr val="tx1"/>
                </a:solidFill>
                <a:effectLst/>
                <a:latin typeface="Meta IGM" panose="02000503040000020004" pitchFamily="2" charset="0"/>
                <a:ea typeface="+mn-ea"/>
                <a:cs typeface="+mn-cs"/>
              </a:rPr>
              <a:t>Die Haupteinkommensquelle im Alter ist die gesetzliche Rente, dies gilt insbesondere für Frauen. 90 % der Frauen ab 65 Jahre beziehen eine gesetzliche Rente.</a:t>
            </a:r>
          </a:p>
          <a:p>
            <a:r>
              <a:rPr lang="de-DE" sz="1200" b="0" i="0" kern="1200" dirty="0" smtClean="0">
                <a:solidFill>
                  <a:schemeClr val="tx1"/>
                </a:solidFill>
                <a:effectLst/>
                <a:latin typeface="Meta IGM" panose="02000503040000020004" pitchFamily="2" charset="0"/>
                <a:ea typeface="+mn-ea"/>
                <a:cs typeface="+mn-cs"/>
              </a:rPr>
              <a:t>So beziehen nur 7 % der Frauen ab 65 Jahren (Männer 26 %) eine Betriebsrente, diese</a:t>
            </a:r>
            <a:r>
              <a:rPr lang="de-DE" sz="1200" b="0" i="0" kern="1200" baseline="0" dirty="0" smtClean="0">
                <a:solidFill>
                  <a:schemeClr val="tx1"/>
                </a:solidFill>
                <a:effectLst/>
                <a:latin typeface="Meta IGM" panose="02000503040000020004" pitchFamily="2" charset="0"/>
                <a:ea typeface="+mn-ea"/>
                <a:cs typeface="+mn-cs"/>
              </a:rPr>
              <a:t> ist zudem deutlich niedriger als die Betriebsrente von Männern.</a:t>
            </a:r>
            <a:r>
              <a:rPr lang="de-DE" sz="1200" b="0" i="0" kern="1200" dirty="0" smtClean="0">
                <a:solidFill>
                  <a:schemeClr val="tx1"/>
                </a:solidFill>
                <a:effectLst/>
                <a:latin typeface="Meta IGM" panose="02000503040000020004" pitchFamily="2" charset="0"/>
                <a:ea typeface="+mn-ea"/>
                <a:cs typeface="+mn-cs"/>
              </a:rPr>
              <a:t> Das liegt daran, dass zum einen in den männerdominierten</a:t>
            </a:r>
            <a:r>
              <a:rPr lang="de-DE" sz="1200" b="0" i="0" kern="1200" baseline="0" dirty="0" smtClean="0">
                <a:solidFill>
                  <a:schemeClr val="tx1"/>
                </a:solidFill>
                <a:effectLst/>
                <a:latin typeface="Meta IGM" panose="02000503040000020004" pitchFamily="2" charset="0"/>
                <a:ea typeface="+mn-ea"/>
                <a:cs typeface="+mn-cs"/>
              </a:rPr>
              <a:t> Branchen der Industrie und zum anderen vor allem in großen Betrieben Betriebsrenten gezahlt werden. Frauen sind gerade im Dienstleistungssektor oft in kleinen Betrieben beschäftigt.</a:t>
            </a:r>
            <a:endParaRPr lang="de-DE" sz="1200" b="0" i="0" kern="1200" dirty="0" smtClean="0">
              <a:solidFill>
                <a:schemeClr val="tx1"/>
              </a:solidFill>
              <a:effectLst/>
              <a:latin typeface="Meta IGM" panose="02000503040000020004"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kern="1200" dirty="0" smtClean="0">
                <a:solidFill>
                  <a:schemeClr val="tx1"/>
                </a:solidFill>
                <a:effectLst/>
                <a:latin typeface="Meta IGM" panose="02000503040000020004" pitchFamily="2" charset="0"/>
                <a:ea typeface="+mn-ea"/>
                <a:cs typeface="+mn-cs"/>
              </a:rPr>
              <a:t>Eine noch kleinere Rolle spielt die private Vorsorge. Nur 5 % der Männer und 2 % der Frauen ab jeweils 65 Jahren haben 2015 eine private Rente (inklusive Riesterrente) oder eine Rente aus Lebensversicherungen bezogen. </a:t>
            </a:r>
          </a:p>
          <a:p>
            <a:endParaRPr lang="de-DE" sz="1200" b="0" i="0" kern="1200" dirty="0" smtClean="0">
              <a:solidFill>
                <a:schemeClr val="tx1"/>
              </a:solidFill>
              <a:effectLst/>
              <a:latin typeface="Meta IGM" panose="02000503040000020004" pitchFamily="2" charset="0"/>
              <a:ea typeface="+mn-ea"/>
              <a:cs typeface="+mn-cs"/>
            </a:endParaRPr>
          </a:p>
          <a:p>
            <a:r>
              <a:rPr lang="de-DE" sz="1200" b="0" i="0" kern="1200" dirty="0" smtClean="0">
                <a:solidFill>
                  <a:schemeClr val="tx1"/>
                </a:solidFill>
                <a:effectLst/>
                <a:latin typeface="Meta IGM" panose="02000503040000020004" pitchFamily="2" charset="0"/>
                <a:ea typeface="+mn-ea"/>
                <a:cs typeface="+mn-cs"/>
              </a:rPr>
              <a:t>Rechts sehen wir,</a:t>
            </a:r>
            <a:r>
              <a:rPr lang="de-DE" sz="1200" b="0" i="0" kern="1200" baseline="0" dirty="0" smtClean="0">
                <a:solidFill>
                  <a:schemeClr val="tx1"/>
                </a:solidFill>
                <a:effectLst/>
                <a:latin typeface="Meta IGM" panose="02000503040000020004" pitchFamily="2" charset="0"/>
                <a:ea typeface="+mn-ea"/>
                <a:cs typeface="+mn-cs"/>
              </a:rPr>
              <a:t> dass Frauen in den westdeutschen Bundesländern 774 Euro gesetzliche Rente bekommen, Männer 1.182 Euro. In den ostdeutschen Bundesländern erhalten Frauen mit 1.058 Euro fast genauso viel wie Männer mit 1.123 Euro. Das liegt vor allem an den ähnlichen Erwerbsverläufen von Frauen und Männern in den ostdeutschen Bundesländern. </a:t>
            </a:r>
            <a:endParaRPr lang="de-DE" sz="1200" b="0" i="0" kern="1200" dirty="0" smtClean="0">
              <a:solidFill>
                <a:schemeClr val="tx1"/>
              </a:solidFill>
              <a:effectLst/>
              <a:latin typeface="Meta IGM" panose="02000503040000020004" pitchFamily="2" charset="0"/>
              <a:ea typeface="+mn-ea"/>
              <a:cs typeface="+mn-cs"/>
            </a:endParaRPr>
          </a:p>
          <a:p>
            <a:endParaRPr lang="de-DE" sz="1200" b="0" i="0" kern="1200" dirty="0" smtClean="0">
              <a:solidFill>
                <a:schemeClr val="tx1"/>
              </a:solidFill>
              <a:effectLst/>
              <a:latin typeface="Meta IGM" panose="02000503040000020004"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i="0" kern="1200" dirty="0" smtClean="0">
              <a:solidFill>
                <a:schemeClr val="tx1"/>
              </a:solidFill>
              <a:effectLst/>
              <a:latin typeface="Meta IGM" panose="02000503040000020004" pitchFamily="2" charset="0"/>
              <a:ea typeface="+mn-ea"/>
              <a:cs typeface="+mn-cs"/>
            </a:endParaRPr>
          </a:p>
          <a:p>
            <a:endParaRPr lang="de-DE" dirty="0"/>
          </a:p>
        </p:txBody>
      </p:sp>
      <p:sp>
        <p:nvSpPr>
          <p:cNvPr id="4" name="Foliennummernplatzhalter 3"/>
          <p:cNvSpPr>
            <a:spLocks noGrp="1"/>
          </p:cNvSpPr>
          <p:nvPr>
            <p:ph type="sldNum" sz="quarter" idx="10"/>
          </p:nvPr>
        </p:nvSpPr>
        <p:spPr/>
        <p:txBody>
          <a:bodyPr/>
          <a:lstStyle/>
          <a:p>
            <a:fld id="{AD868B3C-6C54-1D41-B938-33F4013C078E}" type="slidenum">
              <a:rPr lang="de-DE" smtClean="0"/>
              <a:pPr/>
              <a:t>10</a:t>
            </a:fld>
            <a:endParaRPr lang="de-DE" dirty="0"/>
          </a:p>
        </p:txBody>
      </p:sp>
    </p:spTree>
    <p:extLst>
      <p:ext uri="{BB962C8B-B14F-4D97-AF65-F5344CB8AC3E}">
        <p14:creationId xmlns:p14="http://schemas.microsoft.com/office/powerpoint/2010/main" val="14462856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Nach der Zustandsbeschreibung fragen wir uns:</a:t>
            </a:r>
            <a:r>
              <a:rPr lang="de-DE" baseline="0" dirty="0" smtClean="0"/>
              <a:t> </a:t>
            </a:r>
          </a:p>
          <a:p>
            <a:pPr marL="171450" indent="-171450">
              <a:buFont typeface="Arial" panose="020B0604020202020204" pitchFamily="34" charset="0"/>
              <a:buChar char="•"/>
            </a:pPr>
            <a:r>
              <a:rPr lang="de-DE" baseline="0" dirty="0" smtClean="0"/>
              <a:t>Woran liegt das? </a:t>
            </a:r>
          </a:p>
          <a:p>
            <a:pPr marL="171450" indent="-171450">
              <a:buFont typeface="Arial" panose="020B0604020202020204" pitchFamily="34" charset="0"/>
              <a:buChar char="•"/>
            </a:pPr>
            <a:r>
              <a:rPr lang="de-DE" baseline="0" dirty="0" smtClean="0"/>
              <a:t>Wodurch wird Entgeltungleichheit ausgelöst? </a:t>
            </a:r>
          </a:p>
          <a:p>
            <a:r>
              <a:rPr lang="de-DE" baseline="0" dirty="0" smtClean="0"/>
              <a:t>Die nächsten Folien beleuchten die Hintergründe. </a:t>
            </a:r>
            <a:endParaRPr lang="de-DE" dirty="0"/>
          </a:p>
        </p:txBody>
      </p:sp>
      <p:sp>
        <p:nvSpPr>
          <p:cNvPr id="4" name="Foliennummernplatzhalter 3"/>
          <p:cNvSpPr>
            <a:spLocks noGrp="1"/>
          </p:cNvSpPr>
          <p:nvPr>
            <p:ph type="sldNum" sz="quarter" idx="10"/>
          </p:nvPr>
        </p:nvSpPr>
        <p:spPr/>
        <p:txBody>
          <a:bodyPr/>
          <a:lstStyle/>
          <a:p>
            <a:fld id="{AD868B3C-6C54-1D41-B938-33F4013C078E}" type="slidenum">
              <a:rPr lang="de-DE" smtClean="0"/>
              <a:pPr/>
              <a:t>11</a:t>
            </a:fld>
            <a:endParaRPr lang="de-DE" dirty="0"/>
          </a:p>
        </p:txBody>
      </p:sp>
    </p:spTree>
    <p:extLst>
      <p:ext uri="{BB962C8B-B14F-4D97-AF65-F5344CB8AC3E}">
        <p14:creationId xmlns:p14="http://schemas.microsoft.com/office/powerpoint/2010/main" val="40867283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Systemrelevante</a:t>
            </a:r>
            <a:r>
              <a:rPr lang="de-DE" baseline="0" dirty="0" smtClean="0"/>
              <a:t> Berufe erster Stunde sind Berufe, die seit Beginn der Corona-Pandemie als systemrelevant gelten, also dazu beitragen, den Laden am Laufen zu halten, wie Angela Merkel sagte. Diese Berufe zeichnen sich durch einen sehr hohen Frauenanteil aus, durch eine geringe Wertschätzung und eine unterdurchschnittliche Bezahlung. Das zeigt die Folie. </a:t>
            </a:r>
          </a:p>
          <a:p>
            <a:r>
              <a:rPr lang="de-DE" baseline="0" dirty="0" smtClean="0"/>
              <a:t>Links sehen wir den durchschnittlichen Bruttolohn aller Berufe, der bei 17 Euro in der Stunde liegt. 12 Prozent weniger erhalten die systemrelevanten Berufe im Durchschnitt, weniger als 15 Euro in der Stunde. Diese Berufe werden zu 60 Prozent von Frauen ausgeübt.  </a:t>
            </a:r>
          </a:p>
          <a:p>
            <a:endParaRPr lang="de-DE" dirty="0" smtClean="0"/>
          </a:p>
          <a:p>
            <a:r>
              <a:rPr lang="de-DE" dirty="0" smtClean="0"/>
              <a:t>Mögliche</a:t>
            </a:r>
            <a:r>
              <a:rPr lang="de-DE" baseline="0" dirty="0" smtClean="0"/>
              <a:t> Fragen an die Teilnehmerinnen: </a:t>
            </a:r>
            <a:r>
              <a:rPr lang="de-DE" dirty="0" smtClean="0"/>
              <a:t>Ist also die Berufswahl</a:t>
            </a:r>
            <a:r>
              <a:rPr lang="de-DE" baseline="0" dirty="0" smtClean="0"/>
              <a:t> schuld an der schlechten Bezahlung von Frauen? Warum wählen Frauen diese Berufe? </a:t>
            </a:r>
            <a:endParaRPr lang="de-DE" dirty="0" smtClean="0"/>
          </a:p>
          <a:p>
            <a:endParaRPr lang="de-DE" dirty="0" smtClean="0"/>
          </a:p>
          <a:p>
            <a:r>
              <a:rPr lang="de-DE" dirty="0" smtClean="0"/>
              <a:t>Auf der nächsten Folie sehen</a:t>
            </a:r>
            <a:r>
              <a:rPr lang="de-DE" baseline="0" dirty="0" smtClean="0"/>
              <a:t> wir, dass sich nicht alles mit der Berufswahl der Frauen erklären lässt. </a:t>
            </a:r>
            <a:endParaRPr lang="de-DE" dirty="0" smtClean="0"/>
          </a:p>
          <a:p>
            <a:endParaRPr lang="de-DE" dirty="0" smtClean="0"/>
          </a:p>
          <a:p>
            <a:endParaRPr lang="de-DE" dirty="0" smtClean="0"/>
          </a:p>
          <a:p>
            <a:endParaRPr lang="de-DE" dirty="0"/>
          </a:p>
        </p:txBody>
      </p:sp>
      <p:sp>
        <p:nvSpPr>
          <p:cNvPr id="4" name="Foliennummernplatzhalter 3"/>
          <p:cNvSpPr>
            <a:spLocks noGrp="1"/>
          </p:cNvSpPr>
          <p:nvPr>
            <p:ph type="sldNum" sz="quarter" idx="10"/>
          </p:nvPr>
        </p:nvSpPr>
        <p:spPr/>
        <p:txBody>
          <a:bodyPr/>
          <a:lstStyle/>
          <a:p>
            <a:fld id="{AD868B3C-6C54-1D41-B938-33F4013C078E}" type="slidenum">
              <a:rPr lang="de-DE" smtClean="0"/>
              <a:pPr/>
              <a:t>12</a:t>
            </a:fld>
            <a:endParaRPr lang="de-DE" dirty="0"/>
          </a:p>
        </p:txBody>
      </p:sp>
    </p:spTree>
    <p:extLst>
      <p:ext uri="{BB962C8B-B14F-4D97-AF65-F5344CB8AC3E}">
        <p14:creationId xmlns:p14="http://schemas.microsoft.com/office/powerpoint/2010/main" val="34838317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smtClean="0"/>
              <a:t>Das Vorurteil ist: Frauen wählen die „falschen“ Jobs.</a:t>
            </a:r>
          </a:p>
          <a:p>
            <a:endParaRPr lang="de-DE" dirty="0" smtClean="0"/>
          </a:p>
          <a:p>
            <a:r>
              <a:rPr lang="de-DE" dirty="0" smtClean="0"/>
              <a:t>Frauen interessieren sich für „falsche“ Berufe heißt es oft. Also für Berufe, die schlechter vergütet sind. Das mag sein. Wahr ist aber auch, dass …</a:t>
            </a:r>
          </a:p>
          <a:p>
            <a:pPr marL="457200" marR="0" lvl="1" indent="0" algn="l" defTabSz="914400" rtl="0" eaLnBrk="1" fontAlgn="auto" latinLnBrk="0" hangingPunct="1">
              <a:lnSpc>
                <a:spcPct val="100000"/>
              </a:lnSpc>
              <a:spcBef>
                <a:spcPts val="0"/>
              </a:spcBef>
              <a:spcAft>
                <a:spcPts val="0"/>
              </a:spcAft>
              <a:buClrTx/>
              <a:buSzTx/>
              <a:buFontTx/>
              <a:buNone/>
              <a:tabLst/>
              <a:defRPr/>
            </a:pPr>
            <a:r>
              <a:rPr lang="de-DE" dirty="0" smtClean="0"/>
              <a:t>…Frauen in männerdominierten Branchen und Jobs schlechtere Chancen haben, eingestellt zu werden. Und genau das sehen wir hier. 636 Personalverantwortlichen wurden fiktive Lebensläufe vorgelegt, die sich unterschieden,</a:t>
            </a:r>
            <a:r>
              <a:rPr lang="de-DE" baseline="0" dirty="0" smtClean="0"/>
              <a:t> aber nicht derart, dass männliche Bewerber immer die besseren Noten etc. hatten. </a:t>
            </a:r>
            <a:r>
              <a:rPr lang="de-DE" dirty="0" smtClean="0"/>
              <a:t>Die imaginären Kandidat*innen haben mittlere Reife. Geschlecht, Alter, Tätigkeiten nach dem Schulabschluss, Notendurchschnitt u.a. variieren.</a:t>
            </a:r>
          </a:p>
          <a:p>
            <a:pPr lvl="1"/>
            <a:r>
              <a:rPr lang="de-DE" baseline="0" dirty="0" smtClean="0"/>
              <a:t>Das Ergebnis war, dass Frauen im Durchschnitt erheblichen schlechter bewertet wurden als Männer und vermutlich dann auch nicht eingestellt werden. </a:t>
            </a:r>
            <a:endParaRPr lang="de-DE"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smtClean="0"/>
          </a:p>
          <a:p>
            <a:endParaRPr lang="de-DE" dirty="0"/>
          </a:p>
        </p:txBody>
      </p:sp>
      <p:sp>
        <p:nvSpPr>
          <p:cNvPr id="4" name="Foliennummernplatzhalter 3"/>
          <p:cNvSpPr>
            <a:spLocks noGrp="1"/>
          </p:cNvSpPr>
          <p:nvPr>
            <p:ph type="sldNum" sz="quarter" idx="10"/>
          </p:nvPr>
        </p:nvSpPr>
        <p:spPr/>
        <p:txBody>
          <a:bodyPr/>
          <a:lstStyle/>
          <a:p>
            <a:fld id="{AD868B3C-6C54-1D41-B938-33F4013C078E}" type="slidenum">
              <a:rPr lang="de-DE" smtClean="0"/>
              <a:pPr/>
              <a:t>13</a:t>
            </a:fld>
            <a:endParaRPr lang="de-DE" dirty="0"/>
          </a:p>
        </p:txBody>
      </p:sp>
    </p:spTree>
    <p:extLst>
      <p:ext uri="{BB962C8B-B14F-4D97-AF65-F5344CB8AC3E}">
        <p14:creationId xmlns:p14="http://schemas.microsoft.com/office/powerpoint/2010/main" val="7856064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a:r>
              <a:rPr lang="de-DE" dirty="0" smtClean="0">
                <a:solidFill>
                  <a:schemeClr val="bg1"/>
                </a:solidFill>
              </a:rPr>
              <a:t>Ein</a:t>
            </a:r>
            <a:r>
              <a:rPr lang="de-DE" baseline="0" dirty="0" smtClean="0">
                <a:solidFill>
                  <a:schemeClr val="bg1"/>
                </a:solidFill>
              </a:rPr>
              <a:t> weiterer Grund für die Entgeltlücke von 18 Prozent ist, dass Frauen sehr viel weniger als Männer in Führungspositionen zu finden sind. 2017 waren drei von 10 Führungskräften weiblich. </a:t>
            </a:r>
            <a:endParaRPr lang="de-DE" dirty="0">
              <a:solidFill>
                <a:schemeClr val="bg1"/>
              </a:solidFill>
            </a:endParaRPr>
          </a:p>
        </p:txBody>
      </p:sp>
      <p:sp>
        <p:nvSpPr>
          <p:cNvPr id="4" name="Foliennummernplatzhalter 3"/>
          <p:cNvSpPr>
            <a:spLocks noGrp="1"/>
          </p:cNvSpPr>
          <p:nvPr>
            <p:ph type="sldNum" sz="quarter" idx="10"/>
          </p:nvPr>
        </p:nvSpPr>
        <p:spPr/>
        <p:txBody>
          <a:bodyPr/>
          <a:lstStyle/>
          <a:p>
            <a:fld id="{AD868B3C-6C54-1D41-B938-33F4013C078E}" type="slidenum">
              <a:rPr lang="de-DE" smtClean="0"/>
              <a:pPr/>
              <a:t>14</a:t>
            </a:fld>
            <a:endParaRPr lang="de-DE" dirty="0"/>
          </a:p>
        </p:txBody>
      </p:sp>
    </p:spTree>
    <p:extLst>
      <p:ext uri="{BB962C8B-B14F-4D97-AF65-F5344CB8AC3E}">
        <p14:creationId xmlns:p14="http://schemas.microsoft.com/office/powerpoint/2010/main" val="16123008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aseline="0" dirty="0" smtClean="0"/>
              <a:t>Die Arbeitszeit hat auch einen Einfluss auf die Entgeltlücke von 18 Prozent. Hier sehen wir, dass Männer im Durchschnitt 41 Stunden pro Woche arbeiten, Frauen 32 Stunden. Zahlreiche Erhebungen und Umfragen zeigen, dass Frauen eher mehr arbeiten wollen und Männer eher weniger. Doch leider manifestiert sich diese Lücke in der Arbeitszeit wenn Kinder geboren werden, werden wir auf der übernächsten Folie sehen. Während über 90 Prozent der Väter in Vollzeit arbeiten, sind es bei den Müttern hingegen nur knapp 30 Prozent. 72,6 Prozent der Mütter arbeiten in Teilzeit und das auch lange über ihren tatsächlichen Wunsch nach Teilzeit hinaus. Die Teilzeitfalle ist noch ein Problem und deshalb ist unsere dringende Bitte immer nur befristet in Teilzeit zu gehen und die tariflichen Möglichkeiten mit der kurzen Vollzeit oder die gesetzlichen Möglichkeiten mit der Brückenteilzeit in Anspruch zu nehmen. </a:t>
            </a:r>
            <a:endParaRPr lang="de-DE" dirty="0" smtClean="0"/>
          </a:p>
          <a:p>
            <a:endParaRPr lang="de-DE" dirty="0"/>
          </a:p>
        </p:txBody>
      </p:sp>
      <p:sp>
        <p:nvSpPr>
          <p:cNvPr id="4" name="Foliennummernplatzhalter 3"/>
          <p:cNvSpPr>
            <a:spLocks noGrp="1"/>
          </p:cNvSpPr>
          <p:nvPr>
            <p:ph type="sldNum" sz="quarter" idx="10"/>
          </p:nvPr>
        </p:nvSpPr>
        <p:spPr/>
        <p:txBody>
          <a:bodyPr/>
          <a:lstStyle/>
          <a:p>
            <a:fld id="{AD868B3C-6C54-1D41-B938-33F4013C078E}" type="slidenum">
              <a:rPr lang="de-DE" smtClean="0"/>
              <a:pPr/>
              <a:t>15</a:t>
            </a:fld>
            <a:endParaRPr lang="de-DE" dirty="0"/>
          </a:p>
        </p:txBody>
      </p:sp>
    </p:spTree>
    <p:extLst>
      <p:ext uri="{BB962C8B-B14F-4D97-AF65-F5344CB8AC3E}">
        <p14:creationId xmlns:p14="http://schemas.microsoft.com/office/powerpoint/2010/main" val="2543040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ctr"/>
            <a:r>
              <a:rPr lang="de-DE" sz="4000" b="1" dirty="0" smtClean="0">
                <a:solidFill>
                  <a:schemeClr val="bg1"/>
                </a:solidFill>
              </a:rPr>
              <a:t>OK, FRAUEN BEKOMMEN DIE KINDER</a:t>
            </a:r>
          </a:p>
          <a:p>
            <a:pPr algn="ctr"/>
            <a:endParaRPr lang="de-DE" sz="2400" b="1" dirty="0" smtClean="0">
              <a:solidFill>
                <a:schemeClr val="bg1"/>
              </a:solidFill>
            </a:endParaRPr>
          </a:p>
          <a:p>
            <a:pPr algn="ctr"/>
            <a:r>
              <a:rPr lang="de-DE" sz="1200" b="1" dirty="0" smtClean="0">
                <a:solidFill>
                  <a:schemeClr val="bg1"/>
                </a:solidFill>
              </a:rPr>
              <a:t>ABER HEISST DAS AUCH, DASS SIE DAFÜR EINSEITIG DIE KOSTEN TRAGEN MÜSSEN?</a:t>
            </a:r>
          </a:p>
          <a:p>
            <a:endParaRPr lang="de-DE" dirty="0"/>
          </a:p>
        </p:txBody>
      </p:sp>
      <p:sp>
        <p:nvSpPr>
          <p:cNvPr id="4" name="Foliennummernplatzhalter 3"/>
          <p:cNvSpPr>
            <a:spLocks noGrp="1"/>
          </p:cNvSpPr>
          <p:nvPr>
            <p:ph type="sldNum" sz="quarter" idx="10"/>
          </p:nvPr>
        </p:nvSpPr>
        <p:spPr/>
        <p:txBody>
          <a:bodyPr/>
          <a:lstStyle/>
          <a:p>
            <a:fld id="{AD868B3C-6C54-1D41-B938-33F4013C078E}" type="slidenum">
              <a:rPr lang="de-DE" smtClean="0"/>
              <a:pPr/>
              <a:t>16</a:t>
            </a:fld>
            <a:endParaRPr lang="de-DE" dirty="0"/>
          </a:p>
        </p:txBody>
      </p:sp>
    </p:spTree>
    <p:extLst>
      <p:ext uri="{BB962C8B-B14F-4D97-AF65-F5344CB8AC3E}">
        <p14:creationId xmlns:p14="http://schemas.microsoft.com/office/powerpoint/2010/main" val="34784990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Diese Folie zeigt</a:t>
            </a:r>
            <a:r>
              <a:rPr lang="de-DE" baseline="0" dirty="0" smtClean="0"/>
              <a:t> uns, dass Frauen 2,30 Stunden am Tag mehr unbezahlte Arbeit verrichten als Männer. Insbesondere nach der Geburt von Kindern kommt die traditionelle Rollenverteilung zum Tragen, was auch stark mit der ungleichen Bezahlung zusammenhängt. Wenn Frauen und Männer gleich viel verdienen würden, sähe das vielleicht anders aus.</a:t>
            </a:r>
          </a:p>
          <a:p>
            <a:endParaRPr lang="de-DE" dirty="0"/>
          </a:p>
        </p:txBody>
      </p:sp>
      <p:sp>
        <p:nvSpPr>
          <p:cNvPr id="4" name="Foliennummernplatzhalter 3"/>
          <p:cNvSpPr>
            <a:spLocks noGrp="1"/>
          </p:cNvSpPr>
          <p:nvPr>
            <p:ph type="sldNum" sz="quarter" idx="10"/>
          </p:nvPr>
        </p:nvSpPr>
        <p:spPr/>
        <p:txBody>
          <a:bodyPr/>
          <a:lstStyle/>
          <a:p>
            <a:fld id="{AD868B3C-6C54-1D41-B938-33F4013C078E}" type="slidenum">
              <a:rPr lang="de-DE" smtClean="0"/>
              <a:pPr/>
              <a:t>17</a:t>
            </a:fld>
            <a:endParaRPr lang="de-DE" dirty="0"/>
          </a:p>
        </p:txBody>
      </p:sp>
    </p:spTree>
    <p:extLst>
      <p:ext uri="{BB962C8B-B14F-4D97-AF65-F5344CB8AC3E}">
        <p14:creationId xmlns:p14="http://schemas.microsoft.com/office/powerpoint/2010/main" val="11738739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rtl="0" fontAlgn="ctr"/>
            <a:r>
              <a:rPr lang="de-DE" sz="1200" b="0" i="0" kern="1200" dirty="0" smtClean="0">
                <a:solidFill>
                  <a:schemeClr val="tx1"/>
                </a:solidFill>
                <a:effectLst/>
                <a:latin typeface="Meta IGM" panose="02000503040000020004" pitchFamily="2" charset="0"/>
                <a:ea typeface="+mn-ea"/>
                <a:cs typeface="+mn-cs"/>
              </a:rPr>
              <a:t>Kennt</a:t>
            </a:r>
            <a:r>
              <a:rPr lang="de-DE" sz="1200" b="0" i="0" kern="1200" baseline="0" dirty="0" smtClean="0">
                <a:solidFill>
                  <a:schemeClr val="tx1"/>
                </a:solidFill>
                <a:effectLst/>
                <a:latin typeface="Meta IGM" panose="02000503040000020004" pitchFamily="2" charset="0"/>
                <a:ea typeface="+mn-ea"/>
                <a:cs typeface="+mn-cs"/>
              </a:rPr>
              <a:t> ihr diese Vorurteile? </a:t>
            </a:r>
          </a:p>
          <a:p>
            <a:pPr rtl="0" fontAlgn="ctr"/>
            <a:r>
              <a:rPr lang="de-DE" sz="1200" b="0" i="0" kern="1200" baseline="0" dirty="0" smtClean="0">
                <a:solidFill>
                  <a:schemeClr val="tx1"/>
                </a:solidFill>
                <a:effectLst/>
                <a:latin typeface="Meta IGM" panose="02000503040000020004" pitchFamily="2" charset="0"/>
                <a:ea typeface="+mn-ea"/>
                <a:cs typeface="+mn-cs"/>
              </a:rPr>
              <a:t>Wenn Mütter wieder in den Beruf einsteigen, dann </a:t>
            </a:r>
            <a:endParaRPr lang="de-DE" sz="1200" b="0" i="0" kern="1200" dirty="0" smtClean="0">
              <a:solidFill>
                <a:schemeClr val="tx1"/>
              </a:solidFill>
              <a:effectLst/>
              <a:latin typeface="Meta IGM" panose="02000503040000020004" pitchFamily="2" charset="0"/>
              <a:ea typeface="+mn-ea"/>
              <a:cs typeface="+mn-cs"/>
            </a:endParaRPr>
          </a:p>
          <a:p>
            <a:pPr lvl="1" rtl="0" fontAlgn="ctr"/>
            <a:r>
              <a:rPr lang="de-DE" sz="1200" kern="1200" dirty="0" smtClean="0">
                <a:solidFill>
                  <a:schemeClr val="tx1"/>
                </a:solidFill>
                <a:effectLst/>
                <a:latin typeface="+mn-lt"/>
                <a:ea typeface="+mn-ea"/>
                <a:cs typeface="+mn-cs"/>
              </a:rPr>
              <a:t>- wird von ihnen erwartet, ihren Beruf hinten anzustellen und sich hauptsächlich um die Familie zu kümmern.</a:t>
            </a:r>
          </a:p>
          <a:p>
            <a:pPr lvl="1" rtl="0" fontAlgn="ctr"/>
            <a:r>
              <a:rPr lang="de-DE" sz="1200" kern="1200" dirty="0" smtClean="0">
                <a:solidFill>
                  <a:schemeClr val="tx1"/>
                </a:solidFill>
                <a:effectLst/>
                <a:latin typeface="+mn-lt"/>
                <a:ea typeface="+mn-ea"/>
                <a:cs typeface="+mn-cs"/>
              </a:rPr>
              <a:t>- gelten</a:t>
            </a:r>
            <a:r>
              <a:rPr lang="de-DE" sz="1200" kern="1200" baseline="0" dirty="0" smtClean="0">
                <a:solidFill>
                  <a:schemeClr val="tx1"/>
                </a:solidFill>
                <a:effectLst/>
                <a:latin typeface="+mn-lt"/>
                <a:ea typeface="+mn-ea"/>
                <a:cs typeface="+mn-cs"/>
              </a:rPr>
              <a:t> b</a:t>
            </a:r>
            <a:r>
              <a:rPr lang="de-DE" sz="1200" kern="1200" dirty="0" smtClean="0">
                <a:solidFill>
                  <a:schemeClr val="tx1"/>
                </a:solidFill>
                <a:effectLst/>
                <a:latin typeface="+mn-lt"/>
                <a:ea typeface="+mn-ea"/>
                <a:cs typeface="+mn-cs"/>
              </a:rPr>
              <a:t>esonders lange Erwerbsunterbrechungen als Signal dafür, dass die Frau die Kinder vor ihren Arbeitgeber stellt und damit weniger karriereorientiert ist. Diese Ansicht ist unabhängig von dem tatsächlichen Arbeitsverhalten der Frau.</a:t>
            </a:r>
          </a:p>
          <a:p>
            <a:pPr lvl="1" rtl="0" fontAlgn="ctr"/>
            <a:r>
              <a:rPr lang="de-DE" sz="1200" kern="1200" dirty="0" smtClean="0">
                <a:solidFill>
                  <a:schemeClr val="tx1"/>
                </a:solidFill>
                <a:effectLst/>
                <a:latin typeface="+mn-lt"/>
                <a:ea typeface="+mn-ea"/>
                <a:cs typeface="+mn-cs"/>
              </a:rPr>
              <a:t>- wird ihre Produktivität generell niedriger eingeschätzt --&gt; Mütter werden dadurch schlechter entlohnt</a:t>
            </a:r>
          </a:p>
          <a:p>
            <a:pPr lvl="1" rtl="0" fontAlgn="ctr"/>
            <a:r>
              <a:rPr lang="de-DE" sz="1200" kern="1200" dirty="0" smtClean="0">
                <a:solidFill>
                  <a:schemeClr val="tx1"/>
                </a:solidFill>
                <a:effectLst/>
                <a:latin typeface="+mn-lt"/>
                <a:ea typeface="+mn-ea"/>
                <a:cs typeface="+mn-cs"/>
              </a:rPr>
              <a:t>-arbeiten sie mehrheitlich</a:t>
            </a:r>
            <a:r>
              <a:rPr lang="de-DE" sz="1200" kern="1200" baseline="0" dirty="0" smtClean="0">
                <a:solidFill>
                  <a:schemeClr val="tx1"/>
                </a:solidFill>
                <a:effectLst/>
                <a:latin typeface="+mn-lt"/>
                <a:ea typeface="+mn-ea"/>
                <a:cs typeface="+mn-cs"/>
              </a:rPr>
              <a:t> in Teilzeit und Teilzeitbeschäftigte leisten angeblich weniger als Vollzeitbeschäftigte</a:t>
            </a:r>
            <a:endParaRPr lang="de-DE" sz="1200" kern="1200" dirty="0" smtClean="0">
              <a:solidFill>
                <a:schemeClr val="tx1"/>
              </a:solidFill>
              <a:effectLst/>
              <a:latin typeface="+mn-lt"/>
              <a:ea typeface="+mn-ea"/>
              <a:cs typeface="+mn-cs"/>
            </a:endParaRPr>
          </a:p>
          <a:p>
            <a:endParaRPr lang="de-DE" dirty="0" smtClean="0"/>
          </a:p>
          <a:p>
            <a:r>
              <a:rPr lang="de-DE" dirty="0" smtClean="0"/>
              <a:t>Gibt es weitere Vorurteile?</a:t>
            </a:r>
            <a:r>
              <a:rPr lang="de-DE" baseline="0" dirty="0" smtClean="0"/>
              <a:t> </a:t>
            </a:r>
          </a:p>
          <a:p>
            <a:endParaRPr lang="de-DE" baseline="0" dirty="0" smtClean="0"/>
          </a:p>
          <a:p>
            <a:r>
              <a:rPr lang="de-DE" baseline="0" dirty="0" smtClean="0"/>
              <a:t>Wie reagiert ihr, wenn ihr sie hört? </a:t>
            </a:r>
            <a:endParaRPr lang="de-DE" dirty="0"/>
          </a:p>
        </p:txBody>
      </p:sp>
      <p:sp>
        <p:nvSpPr>
          <p:cNvPr id="4" name="Foliennummernplatzhalter 3"/>
          <p:cNvSpPr>
            <a:spLocks noGrp="1"/>
          </p:cNvSpPr>
          <p:nvPr>
            <p:ph type="sldNum" sz="quarter" idx="10"/>
          </p:nvPr>
        </p:nvSpPr>
        <p:spPr/>
        <p:txBody>
          <a:bodyPr/>
          <a:lstStyle/>
          <a:p>
            <a:fld id="{AD868B3C-6C54-1D41-B938-33F4013C078E}" type="slidenum">
              <a:rPr lang="de-DE" smtClean="0"/>
              <a:pPr/>
              <a:t>18</a:t>
            </a:fld>
            <a:endParaRPr lang="de-DE" dirty="0"/>
          </a:p>
        </p:txBody>
      </p:sp>
    </p:spTree>
    <p:extLst>
      <p:ext uri="{BB962C8B-B14F-4D97-AF65-F5344CB8AC3E}">
        <p14:creationId xmlns:p14="http://schemas.microsoft.com/office/powerpoint/2010/main" val="29221836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smtClean="0"/>
              <a:t>OK, zugegebener Maßen, die Frage ist rhetorisch. Mütter</a:t>
            </a:r>
            <a:r>
              <a:rPr lang="de-DE" baseline="0" dirty="0" smtClean="0"/>
              <a:t> haben nicht die selben Karrieremöglichkeiten wie Väter. Oder seht ihr das anders? Habt ihr Beispiele aus eurem Betrieb? Wie steht es bei euch um Teilzeit? Können sich Teilzeitbeschäftigte genau so gut entwickeln? Auch was das Entgelt betrifft?</a:t>
            </a:r>
            <a:endParaRPr lang="de-DE" dirty="0"/>
          </a:p>
        </p:txBody>
      </p:sp>
      <p:sp>
        <p:nvSpPr>
          <p:cNvPr id="4" name="Foliennummernplatzhalter 3"/>
          <p:cNvSpPr>
            <a:spLocks noGrp="1"/>
          </p:cNvSpPr>
          <p:nvPr>
            <p:ph type="sldNum" sz="quarter" idx="10"/>
          </p:nvPr>
        </p:nvSpPr>
        <p:spPr/>
        <p:txBody>
          <a:bodyPr/>
          <a:lstStyle/>
          <a:p>
            <a:fld id="{AD868B3C-6C54-1D41-B938-33F4013C078E}" type="slidenum">
              <a:rPr lang="de-DE" smtClean="0"/>
              <a:pPr/>
              <a:t>19</a:t>
            </a:fld>
            <a:endParaRPr lang="de-DE" dirty="0"/>
          </a:p>
        </p:txBody>
      </p:sp>
    </p:spTree>
    <p:extLst>
      <p:ext uri="{BB962C8B-B14F-4D97-AF65-F5344CB8AC3E}">
        <p14:creationId xmlns:p14="http://schemas.microsoft.com/office/powerpoint/2010/main" val="38073743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AD868B3C-6C54-1D41-B938-33F4013C078E}" type="slidenum">
              <a:rPr lang="de-DE" smtClean="0"/>
              <a:pPr/>
              <a:t>2</a:t>
            </a:fld>
            <a:endParaRPr lang="de-DE" dirty="0"/>
          </a:p>
        </p:txBody>
      </p:sp>
    </p:spTree>
    <p:extLst>
      <p:ext uri="{BB962C8B-B14F-4D97-AF65-F5344CB8AC3E}">
        <p14:creationId xmlns:p14="http://schemas.microsoft.com/office/powerpoint/2010/main" val="21505220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Frage</a:t>
            </a:r>
            <a:r>
              <a:rPr lang="de-DE" baseline="0" dirty="0" smtClean="0"/>
              <a:t> an die Teilnehmerinnen: </a:t>
            </a:r>
            <a:r>
              <a:rPr lang="de-DE" dirty="0" smtClean="0"/>
              <a:t>Warum nehmen viele</a:t>
            </a:r>
            <a:r>
              <a:rPr lang="de-DE" baseline="0" dirty="0" smtClean="0"/>
              <a:t> Väter keine Elternzeit? Wie sieht es mit der Elternzeit von Vätern in ihrem Arbeitsumfeld aus? Gibt es betriebliche Anreize, die Elternzeit unterstützen oder eher erschweren?  </a:t>
            </a:r>
            <a:endParaRPr lang="de-DE" dirty="0" smtClean="0"/>
          </a:p>
          <a:p>
            <a:r>
              <a:rPr lang="de-DE" dirty="0" smtClean="0"/>
              <a:t>Das Väternetzwerk </a:t>
            </a:r>
            <a:r>
              <a:rPr lang="de-DE" dirty="0" err="1" smtClean="0"/>
              <a:t>Conpadres</a:t>
            </a:r>
            <a:r>
              <a:rPr lang="de-DE" baseline="0" dirty="0" smtClean="0"/>
              <a:t> unterstützt Betriebe dabei, partnerschaftliche Lösungen zu entwickeln. </a:t>
            </a:r>
            <a:endParaRPr lang="de-DE" dirty="0" smtClean="0"/>
          </a:p>
          <a:p>
            <a:endParaRPr lang="de-DE" dirty="0" smtClean="0"/>
          </a:p>
          <a:p>
            <a:r>
              <a:rPr lang="de-DE" sz="1200" b="0" i="0" kern="1200" dirty="0" smtClean="0">
                <a:solidFill>
                  <a:schemeClr val="tx1"/>
                </a:solidFill>
                <a:effectLst/>
                <a:latin typeface="Meta IGM" panose="02000503040000020004" pitchFamily="2" charset="0"/>
                <a:ea typeface="+mn-ea"/>
                <a:cs typeface="+mn-cs"/>
              </a:rPr>
              <a:t>Jeder 5. Vater würde gerne Elternzeit nehmen, verzichtet aber aus </a:t>
            </a:r>
          </a:p>
          <a:p>
            <a:pPr marL="1085850" lvl="2" indent="-171450">
              <a:buFont typeface="Arial" panose="020B0604020202020204" pitchFamily="34" charset="0"/>
              <a:buChar char="•"/>
            </a:pPr>
            <a:r>
              <a:rPr lang="de-DE" sz="1200" kern="1200" dirty="0" smtClean="0">
                <a:solidFill>
                  <a:schemeClr val="tx1"/>
                </a:solidFill>
                <a:effectLst/>
                <a:latin typeface="+mn-lt"/>
                <a:ea typeface="+mn-ea"/>
                <a:cs typeface="+mn-cs"/>
              </a:rPr>
              <a:t>Angst vor Einkommensverlusten</a:t>
            </a:r>
          </a:p>
          <a:p>
            <a:pPr marL="1085850" lvl="2" indent="-171450">
              <a:buFont typeface="Arial" panose="020B0604020202020204" pitchFamily="34" charset="0"/>
              <a:buChar char="•"/>
            </a:pPr>
            <a:r>
              <a:rPr lang="de-DE" sz="1200" kern="1200" dirty="0" smtClean="0">
                <a:solidFill>
                  <a:schemeClr val="tx1"/>
                </a:solidFill>
                <a:effectLst/>
                <a:latin typeface="+mn-lt"/>
                <a:ea typeface="+mn-ea"/>
                <a:cs typeface="+mn-cs"/>
              </a:rPr>
              <a:t>Angst vor beruflichen Nachteilen</a:t>
            </a:r>
          </a:p>
          <a:p>
            <a:pPr marL="1085850" lvl="2" indent="-171450">
              <a:buFont typeface="Arial" panose="020B0604020202020204" pitchFamily="34" charset="0"/>
              <a:buChar char="•"/>
            </a:pPr>
            <a:r>
              <a:rPr lang="de-DE" sz="1200" kern="1200" dirty="0" smtClean="0">
                <a:solidFill>
                  <a:schemeClr val="tx1"/>
                </a:solidFill>
                <a:effectLst/>
                <a:latin typeface="+mn-lt"/>
                <a:ea typeface="+mn-ea"/>
                <a:cs typeface="+mn-cs"/>
              </a:rPr>
              <a:t>Befürchtung von organisatorischen Problemen im Betrieb</a:t>
            </a:r>
          </a:p>
          <a:p>
            <a:pPr marL="1085850" lvl="2" indent="-171450">
              <a:buFont typeface="Arial" panose="020B0604020202020204" pitchFamily="34" charset="0"/>
              <a:buChar char="•"/>
            </a:pPr>
            <a:r>
              <a:rPr lang="de-DE" sz="1200" kern="1200" dirty="0" smtClean="0">
                <a:solidFill>
                  <a:schemeClr val="tx1"/>
                </a:solidFill>
                <a:effectLst/>
                <a:latin typeface="+mn-lt"/>
                <a:ea typeface="+mn-ea"/>
                <a:cs typeface="+mn-cs"/>
              </a:rPr>
              <a:t>IN DER PRAXIS: keine langfristigen beruflichen Nachteile nachgewiesen</a:t>
            </a:r>
          </a:p>
          <a:p>
            <a:endParaRPr lang="de-DE" b="1" dirty="0" smtClean="0"/>
          </a:p>
          <a:p>
            <a:r>
              <a:rPr lang="de-DE" b="0" dirty="0" smtClean="0"/>
              <a:t>Knapp</a:t>
            </a:r>
            <a:r>
              <a:rPr lang="de-DE" b="0" baseline="0" dirty="0" smtClean="0"/>
              <a:t> 60 Prozent der Väter nehmen die klassischen zwei Monate Elternzeit. Oftmals für Urlaub oder Umbaumaßnahmen, oder? </a:t>
            </a:r>
            <a:endParaRPr lang="de-DE" b="0" dirty="0" smtClean="0"/>
          </a:p>
          <a:p>
            <a:endParaRPr lang="de-DE" b="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kern="1200" dirty="0" smtClean="0">
                <a:solidFill>
                  <a:schemeClr val="tx1"/>
                </a:solidFill>
                <a:effectLst/>
                <a:latin typeface="Meta IGM" panose="02000503040000020004" pitchFamily="2" charset="0"/>
                <a:ea typeface="+mn-ea"/>
                <a:cs typeface="+mn-cs"/>
              </a:rPr>
              <a:t>Reduzierung der Arbeitszeit unmittelbar nach Elternzeit mit Elterngeldmonaten </a:t>
            </a:r>
            <a:r>
              <a:rPr lang="de-DE" sz="1200" b="1" i="0" kern="1200" dirty="0" smtClean="0">
                <a:solidFill>
                  <a:schemeClr val="tx1"/>
                </a:solidFill>
                <a:effectLst/>
                <a:latin typeface="Meta IGM" panose="02000503040000020004" pitchFamily="2" charset="0"/>
                <a:ea typeface="+mn-ea"/>
                <a:cs typeface="+mn-cs"/>
              </a:rPr>
              <a:t>erhöht laut Studie Wahrscheinlichkeit, dass Väter längerfristig reduziert erwerbstätig sind</a:t>
            </a:r>
            <a:r>
              <a:rPr lang="de-DE" sz="1200" b="0" i="0" kern="1200" dirty="0" smtClean="0">
                <a:solidFill>
                  <a:schemeClr val="tx1"/>
                </a:solidFill>
                <a:effectLst/>
                <a:latin typeface="Meta IGM" panose="02000503040000020004" pitchFamily="2" charset="0"/>
                <a:ea typeface="+mn-ea"/>
                <a:cs typeface="+mn-cs"/>
              </a:rPr>
              <a:t>.</a:t>
            </a:r>
            <a:r>
              <a:rPr lang="de-DE" sz="1200" b="0" i="0" kern="1200" baseline="0" dirty="0" smtClean="0">
                <a:solidFill>
                  <a:schemeClr val="tx1"/>
                </a:solidFill>
                <a:effectLst/>
                <a:latin typeface="Meta IGM" panose="02000503040000020004" pitchFamily="2" charset="0"/>
                <a:ea typeface="+mn-ea"/>
                <a:cs typeface="+mn-cs"/>
              </a:rPr>
              <a:t> </a:t>
            </a:r>
            <a:r>
              <a:rPr lang="de-DE" sz="1200" b="0" i="0" kern="1200" dirty="0" smtClean="0">
                <a:solidFill>
                  <a:schemeClr val="tx1"/>
                </a:solidFill>
                <a:effectLst/>
                <a:latin typeface="Meta IGM" panose="02000503040000020004" pitchFamily="2" charset="0"/>
                <a:ea typeface="+mn-ea"/>
                <a:cs typeface="+mn-cs"/>
              </a:rPr>
              <a:t>Entscheidend dafür ist wie stark Väter partnerschaftliche Aufteilung anstreben.</a:t>
            </a:r>
          </a:p>
          <a:p>
            <a:endParaRPr lang="de-DE" b="1" dirty="0" smtClean="0"/>
          </a:p>
          <a:p>
            <a:r>
              <a:rPr lang="de-DE" b="1" dirty="0" smtClean="0"/>
              <a:t>Wichtig</a:t>
            </a:r>
            <a:r>
              <a:rPr lang="de-DE" b="1" baseline="0" dirty="0" smtClean="0"/>
              <a:t> ist, dass fast alle Väter mit mehr als drei Monaten Elternzeit eine intensivere Bindung zum Kind entwickelt haben. </a:t>
            </a:r>
            <a:endParaRPr lang="de-DE" b="1" dirty="0" smtClean="0"/>
          </a:p>
          <a:p>
            <a:pPr lvl="1"/>
            <a:endParaRPr lang="de-DE" sz="1200" kern="1200" dirty="0" smtClean="0">
              <a:solidFill>
                <a:schemeClr val="tx1"/>
              </a:solidFill>
              <a:effectLst/>
              <a:latin typeface="+mn-lt"/>
              <a:ea typeface="+mn-ea"/>
              <a:cs typeface="+mn-cs"/>
            </a:endParaRPr>
          </a:p>
          <a:p>
            <a:pPr lvl="0"/>
            <a:r>
              <a:rPr lang="de-DE" sz="1200" b="0" i="0" kern="1200" dirty="0" smtClean="0">
                <a:solidFill>
                  <a:schemeClr val="tx1"/>
                </a:solidFill>
                <a:effectLst/>
                <a:latin typeface="Meta IGM" panose="02000503040000020004" pitchFamily="2" charset="0"/>
                <a:ea typeface="+mn-ea"/>
                <a:cs typeface="+mn-cs"/>
              </a:rPr>
              <a:t>Es reduzieren vor allem Väter, die</a:t>
            </a:r>
          </a:p>
          <a:p>
            <a:pPr marL="628650" lvl="1" indent="-171450">
              <a:buFont typeface="Arial" panose="020B0604020202020204" pitchFamily="34" charset="0"/>
              <a:buChar char="•"/>
            </a:pPr>
            <a:r>
              <a:rPr lang="de-DE" sz="1200" kern="1200" dirty="0" smtClean="0">
                <a:solidFill>
                  <a:schemeClr val="tx1"/>
                </a:solidFill>
                <a:effectLst/>
                <a:latin typeface="+mn-lt"/>
                <a:ea typeface="+mn-ea"/>
                <a:cs typeface="+mn-cs"/>
              </a:rPr>
              <a:t>Über eine hohe berufliche Qualifikation verfügen</a:t>
            </a:r>
          </a:p>
          <a:p>
            <a:pPr marL="628650" lvl="1" indent="-171450">
              <a:buFont typeface="Arial" panose="020B0604020202020204" pitchFamily="34" charset="0"/>
              <a:buChar char="•"/>
            </a:pPr>
            <a:r>
              <a:rPr lang="de-DE" sz="1200" kern="1200" dirty="0" smtClean="0">
                <a:solidFill>
                  <a:schemeClr val="tx1"/>
                </a:solidFill>
                <a:effectLst/>
                <a:latin typeface="+mn-lt"/>
                <a:ea typeface="+mn-ea"/>
                <a:cs typeface="+mn-cs"/>
              </a:rPr>
              <a:t>Über 40 Jahre alt sind</a:t>
            </a:r>
          </a:p>
          <a:p>
            <a:pPr marL="628650" lvl="1" indent="-171450">
              <a:buFont typeface="Arial" panose="020B0604020202020204" pitchFamily="34" charset="0"/>
              <a:buChar char="•"/>
            </a:pPr>
            <a:r>
              <a:rPr lang="de-DE" sz="1200" kern="1200" dirty="0" smtClean="0">
                <a:solidFill>
                  <a:schemeClr val="tx1"/>
                </a:solidFill>
                <a:effectLst/>
                <a:latin typeface="+mn-lt"/>
                <a:ea typeface="+mn-ea"/>
                <a:cs typeface="+mn-cs"/>
              </a:rPr>
              <a:t>Mehr als ein Kind haben</a:t>
            </a:r>
          </a:p>
          <a:p>
            <a:pPr marL="628650" lvl="1" indent="-171450">
              <a:buFont typeface="Arial" panose="020B0604020202020204" pitchFamily="34" charset="0"/>
              <a:buChar char="•"/>
            </a:pPr>
            <a:r>
              <a:rPr lang="de-DE" sz="1200" kern="1200" dirty="0" smtClean="0">
                <a:solidFill>
                  <a:schemeClr val="tx1"/>
                </a:solidFill>
                <a:effectLst/>
                <a:latin typeface="+mn-lt"/>
                <a:ea typeface="+mn-ea"/>
                <a:cs typeface="+mn-cs"/>
              </a:rPr>
              <a:t>Vor der Geburt des ersten Kindes deutlich mehr als 40 Stunden pro Woche gearbeitet haben</a:t>
            </a:r>
          </a:p>
          <a:p>
            <a:pPr marL="628650" lvl="1" indent="-171450">
              <a:buFont typeface="Arial" panose="020B0604020202020204" pitchFamily="34" charset="0"/>
              <a:buChar char="•"/>
            </a:pPr>
            <a:r>
              <a:rPr lang="de-DE" sz="1200" kern="1200" dirty="0" smtClean="0">
                <a:solidFill>
                  <a:schemeClr val="tx1"/>
                </a:solidFill>
                <a:effectLst/>
                <a:latin typeface="+mn-lt"/>
                <a:ea typeface="+mn-ea"/>
                <a:cs typeface="+mn-cs"/>
              </a:rPr>
              <a:t>In Großstädten wohnen</a:t>
            </a:r>
          </a:p>
          <a:p>
            <a:pPr marL="628650" lvl="1" indent="-171450">
              <a:buFont typeface="Arial" panose="020B0604020202020204" pitchFamily="34" charset="0"/>
              <a:buChar char="•"/>
            </a:pPr>
            <a:r>
              <a:rPr lang="de-DE" sz="1200" kern="1200" dirty="0" smtClean="0">
                <a:solidFill>
                  <a:schemeClr val="tx1"/>
                </a:solidFill>
                <a:effectLst/>
                <a:latin typeface="+mn-lt"/>
                <a:ea typeface="+mn-ea"/>
                <a:cs typeface="+mn-cs"/>
              </a:rPr>
              <a:t>Deren Partnerin ebenfalls über eine hohe berufliche Qualifikation verfügt und deren berufliches Fortkommen die Väter unterstützen wollen</a:t>
            </a:r>
          </a:p>
          <a:p>
            <a:endParaRPr lang="de-DE" b="1" dirty="0" smtClean="0"/>
          </a:p>
          <a:p>
            <a:r>
              <a:rPr lang="de-DE" b="1" dirty="0" smtClean="0"/>
              <a:t>Quelle:</a:t>
            </a:r>
            <a:r>
              <a:rPr lang="de-DE" b="0" baseline="0" dirty="0" smtClean="0"/>
              <a:t> Väterreport des BMFSFJ 2018</a:t>
            </a:r>
          </a:p>
          <a:p>
            <a:pPr lvl="1"/>
            <a:endParaRPr lang="de-DE" sz="1200" kern="1200" dirty="0" smtClean="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10"/>
          </p:nvPr>
        </p:nvSpPr>
        <p:spPr/>
        <p:txBody>
          <a:bodyPr/>
          <a:lstStyle/>
          <a:p>
            <a:fld id="{AD868B3C-6C54-1D41-B938-33F4013C078E}" type="slidenum">
              <a:rPr lang="de-DE" smtClean="0"/>
              <a:pPr/>
              <a:t>20</a:t>
            </a:fld>
            <a:endParaRPr lang="de-DE" dirty="0"/>
          </a:p>
        </p:txBody>
      </p:sp>
    </p:spTree>
    <p:extLst>
      <p:ext uri="{BB962C8B-B14F-4D97-AF65-F5344CB8AC3E}">
        <p14:creationId xmlns:p14="http://schemas.microsoft.com/office/powerpoint/2010/main" val="934697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In</a:t>
            </a:r>
            <a:r>
              <a:rPr lang="de-DE" baseline="0" dirty="0" smtClean="0"/>
              <a:t> Spanien hingehen sieht das ganz anders aus, hier stehen Müttern und Vätern 16 bezahlte Wochen Elternzeit zu. Die ersten 6 Wochen nach der Geburt ist es für Väter verpflichtend zuhause zu bleiben. Auch in Deutschland soll es eine gesetzliche Regelung dazu geben, dass die Partner*innen oder bei Alleinerziehenden eine Wunschperson 10 Tage nach der Geburt zuhause bleiben kann. Doch leider hat jemand ein Strich durch die Rechnung gemacht: Bundesfinanzminister Linder von der FDP steht noch auf der Bremse.</a:t>
            </a:r>
            <a:endParaRPr lang="de-DE" dirty="0"/>
          </a:p>
        </p:txBody>
      </p:sp>
      <p:sp>
        <p:nvSpPr>
          <p:cNvPr id="4" name="Foliennummernplatzhalter 3"/>
          <p:cNvSpPr>
            <a:spLocks noGrp="1"/>
          </p:cNvSpPr>
          <p:nvPr>
            <p:ph type="sldNum" sz="quarter" idx="10"/>
          </p:nvPr>
        </p:nvSpPr>
        <p:spPr/>
        <p:txBody>
          <a:bodyPr/>
          <a:lstStyle/>
          <a:p>
            <a:fld id="{AD868B3C-6C54-1D41-B938-33F4013C078E}" type="slidenum">
              <a:rPr lang="de-DE" smtClean="0"/>
              <a:pPr/>
              <a:t>21</a:t>
            </a:fld>
            <a:endParaRPr lang="de-DE" dirty="0"/>
          </a:p>
        </p:txBody>
      </p:sp>
    </p:spTree>
    <p:extLst>
      <p:ext uri="{BB962C8B-B14F-4D97-AF65-F5344CB8AC3E}">
        <p14:creationId xmlns:p14="http://schemas.microsoft.com/office/powerpoint/2010/main" val="9866410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Nachdem</a:t>
            </a:r>
            <a:r>
              <a:rPr lang="de-DE" baseline="0" dirty="0" smtClean="0"/>
              <a:t> wir jetzt so viel über die Ursachen, Auswirkungen und Einflüsse gesprochen haben, kommen wir zu etwas erfreulicherem. Nämlich dazu, dass Tarifverträge die Entgeltlücke deutlich reduzieren. Und deshalb braucht es uns alle und noch mehr Mitglieder in der IG Metall damit das so bleibt und wir uns auch in Zukunft mit einem breiten Rückhalt für gute Tarifverträge einsetzen können.  </a:t>
            </a:r>
            <a:endParaRPr lang="de-DE" dirty="0"/>
          </a:p>
        </p:txBody>
      </p:sp>
      <p:sp>
        <p:nvSpPr>
          <p:cNvPr id="4" name="Foliennummernplatzhalter 3"/>
          <p:cNvSpPr>
            <a:spLocks noGrp="1"/>
          </p:cNvSpPr>
          <p:nvPr>
            <p:ph type="sldNum" sz="quarter" idx="10"/>
          </p:nvPr>
        </p:nvSpPr>
        <p:spPr/>
        <p:txBody>
          <a:bodyPr/>
          <a:lstStyle/>
          <a:p>
            <a:fld id="{AD868B3C-6C54-1D41-B938-33F4013C078E}" type="slidenum">
              <a:rPr lang="de-DE" smtClean="0"/>
              <a:pPr/>
              <a:t>22</a:t>
            </a:fld>
            <a:endParaRPr lang="de-DE" dirty="0"/>
          </a:p>
        </p:txBody>
      </p:sp>
    </p:spTree>
    <p:extLst>
      <p:ext uri="{BB962C8B-B14F-4D97-AF65-F5344CB8AC3E}">
        <p14:creationId xmlns:p14="http://schemas.microsoft.com/office/powerpoint/2010/main" val="29010587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Eine spezielle</a:t>
            </a:r>
            <a:r>
              <a:rPr lang="de-DE" baseline="0" dirty="0" smtClean="0"/>
              <a:t> Auswertung des </a:t>
            </a:r>
            <a:r>
              <a:rPr lang="de-DE" sz="1200" b="0" i="0" kern="1200" dirty="0" smtClean="0">
                <a:solidFill>
                  <a:schemeClr val="tx1"/>
                </a:solidFill>
                <a:effectLst/>
                <a:latin typeface="Meta IGM" panose="02000503040000020004" pitchFamily="2" charset="0"/>
                <a:ea typeface="+mn-ea"/>
                <a:cs typeface="+mn-cs"/>
              </a:rPr>
              <a:t>Statistischen Bundesamtes für die IG Metall zeigt, dass Frauen und Männer in</a:t>
            </a:r>
            <a:r>
              <a:rPr lang="de-DE" sz="1200" b="0" i="0" kern="1200" baseline="0" dirty="0" smtClean="0">
                <a:solidFill>
                  <a:schemeClr val="tx1"/>
                </a:solidFill>
                <a:effectLst/>
                <a:latin typeface="Meta IGM" panose="02000503040000020004" pitchFamily="2" charset="0"/>
                <a:ea typeface="+mn-ea"/>
                <a:cs typeface="+mn-cs"/>
              </a:rPr>
              <a:t> Betrieben der </a:t>
            </a:r>
            <a:r>
              <a:rPr lang="de-DE" sz="1200" b="0" i="0" kern="1200" dirty="0" smtClean="0">
                <a:solidFill>
                  <a:schemeClr val="tx1"/>
                </a:solidFill>
                <a:effectLst/>
                <a:latin typeface="Meta IGM" panose="02000503040000020004" pitchFamily="2" charset="0"/>
                <a:ea typeface="+mn-ea"/>
                <a:cs typeface="+mn-cs"/>
              </a:rPr>
              <a:t>Metall- und Elektroindustrie mit Tarifvertrag mehr verdienen als Frauen und Männer in der M+E-Industrie ohne Tarifvertrag. Der Unterschied also der Gender Pay Gap zwischen tarifgebundenen Metall und Elektroindustrie Betrieben und tarifungebundenen</a:t>
            </a:r>
            <a:r>
              <a:rPr lang="de-DE" sz="1200" b="0" i="0" kern="1200" baseline="0" dirty="0" smtClean="0">
                <a:solidFill>
                  <a:schemeClr val="tx1"/>
                </a:solidFill>
                <a:effectLst/>
                <a:latin typeface="Meta IGM" panose="02000503040000020004" pitchFamily="2" charset="0"/>
                <a:ea typeface="+mn-ea"/>
                <a:cs typeface="+mn-cs"/>
              </a:rPr>
              <a:t> Betrieben liegt bei 9 Prozentpunkten. Auch in Betrieben mit Tarifvertrag gibt es eine Lücke. Die Lücke ist aber um einiges größer wenn es keinen Tarifvertrag gibt. Insbesondere Frauen profitieren von einer Tarifbindung. Sie erhalten knapp 11 Euro mehr in der Stunde. </a:t>
            </a:r>
            <a:r>
              <a:rPr lang="de-DE" sz="1200" b="0" i="0" kern="1200" dirty="0" smtClean="0">
                <a:solidFill>
                  <a:schemeClr val="tx1"/>
                </a:solidFill>
                <a:effectLst/>
                <a:latin typeface="Meta IGM" panose="02000503040000020004" pitchFamily="2" charset="0"/>
                <a:ea typeface="+mn-ea"/>
                <a:cs typeface="+mn-cs"/>
              </a:rPr>
              <a:t> </a:t>
            </a:r>
            <a:br>
              <a:rPr lang="de-DE" sz="1200" b="0" i="0" kern="1200" dirty="0" smtClean="0">
                <a:solidFill>
                  <a:schemeClr val="tx1"/>
                </a:solidFill>
                <a:effectLst/>
                <a:latin typeface="Meta IGM" panose="02000503040000020004" pitchFamily="2" charset="0"/>
                <a:ea typeface="+mn-ea"/>
                <a:cs typeface="+mn-cs"/>
              </a:rPr>
            </a:br>
            <a:endParaRPr lang="de-DE" dirty="0"/>
          </a:p>
        </p:txBody>
      </p:sp>
      <p:sp>
        <p:nvSpPr>
          <p:cNvPr id="4" name="Foliennummernplatzhalter 3"/>
          <p:cNvSpPr>
            <a:spLocks noGrp="1"/>
          </p:cNvSpPr>
          <p:nvPr>
            <p:ph type="sldNum" sz="quarter" idx="10"/>
          </p:nvPr>
        </p:nvSpPr>
        <p:spPr/>
        <p:txBody>
          <a:bodyPr/>
          <a:lstStyle/>
          <a:p>
            <a:fld id="{AD868B3C-6C54-1D41-B938-33F4013C078E}" type="slidenum">
              <a:rPr lang="de-DE" smtClean="0"/>
              <a:pPr/>
              <a:t>23</a:t>
            </a:fld>
            <a:endParaRPr lang="de-DE" dirty="0"/>
          </a:p>
        </p:txBody>
      </p:sp>
    </p:spTree>
    <p:extLst>
      <p:ext uri="{BB962C8B-B14F-4D97-AF65-F5344CB8AC3E}">
        <p14:creationId xmlns:p14="http://schemas.microsoft.com/office/powerpoint/2010/main" val="37357008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lvl="0"/>
            <a:r>
              <a:rPr lang="de-DE" dirty="0" smtClean="0"/>
              <a:t>Auch hier sind es strukturelle</a:t>
            </a:r>
            <a:r>
              <a:rPr lang="de-DE" baseline="0" dirty="0" smtClean="0"/>
              <a:t> Faktoren, die dazu führen. </a:t>
            </a:r>
            <a:endParaRPr lang="de-DE" dirty="0" smtClean="0"/>
          </a:p>
          <a:p>
            <a:pPr lvl="0"/>
            <a:endParaRPr lang="de-DE" dirty="0" smtClean="0"/>
          </a:p>
          <a:p>
            <a:pPr marL="171450" lvl="0" indent="-171450">
              <a:buFont typeface="Arial" panose="020B0604020202020204" pitchFamily="34" charset="0"/>
              <a:buChar char="•"/>
            </a:pPr>
            <a:r>
              <a:rPr lang="de-DE" dirty="0" smtClean="0"/>
              <a:t>In den höheren Entgeltgruppen arbeiten weniger Frauen</a:t>
            </a:r>
          </a:p>
          <a:p>
            <a:pPr marL="171450" lvl="0" indent="-171450">
              <a:buFont typeface="Arial" panose="020B0604020202020204" pitchFamily="34" charset="0"/>
              <a:buChar char="•"/>
            </a:pPr>
            <a:r>
              <a:rPr lang="de-DE" dirty="0" smtClean="0"/>
              <a:t>Männer erhalten durchschnittlich höhere Leistungszulagen</a:t>
            </a:r>
          </a:p>
          <a:p>
            <a:pPr marL="171450" lvl="0" indent="-171450">
              <a:buFont typeface="Arial" panose="020B0604020202020204" pitchFamily="34" charset="0"/>
              <a:buChar char="•"/>
            </a:pPr>
            <a:r>
              <a:rPr lang="de-DE" dirty="0" smtClean="0"/>
              <a:t>Frauen werden nach der Elternzeit auf schlechter bewerteten Arbeitsplätzen eingesetzt</a:t>
            </a:r>
          </a:p>
          <a:p>
            <a:pPr marL="171450" lvl="0" indent="-171450">
              <a:buFont typeface="Arial" panose="020B0604020202020204" pitchFamily="34" charset="0"/>
              <a:buChar char="•"/>
            </a:pPr>
            <a:r>
              <a:rPr lang="de-DE" dirty="0" smtClean="0"/>
              <a:t>Viele Frauen arbeiten in Teilzeit und dürfen ihre Arbeitszeit nicht mehr erhöhen </a:t>
            </a:r>
          </a:p>
          <a:p>
            <a:pPr marL="171450" lvl="0" indent="-171450">
              <a:buFont typeface="Arial" panose="020B0604020202020204" pitchFamily="34" charset="0"/>
              <a:buChar char="•"/>
            </a:pPr>
            <a:r>
              <a:rPr lang="de-DE" dirty="0" smtClean="0"/>
              <a:t>Mehr Frauen als Männer üben Tätigkeiten unterhalb ihrer eigenen Qualifikation aus</a:t>
            </a:r>
          </a:p>
          <a:p>
            <a:endParaRPr lang="de-DE" dirty="0"/>
          </a:p>
        </p:txBody>
      </p:sp>
      <p:sp>
        <p:nvSpPr>
          <p:cNvPr id="4" name="Foliennummernplatzhalter 3"/>
          <p:cNvSpPr>
            <a:spLocks noGrp="1"/>
          </p:cNvSpPr>
          <p:nvPr>
            <p:ph type="sldNum" sz="quarter" idx="10"/>
          </p:nvPr>
        </p:nvSpPr>
        <p:spPr/>
        <p:txBody>
          <a:bodyPr/>
          <a:lstStyle/>
          <a:p>
            <a:fld id="{AD868B3C-6C54-1D41-B938-33F4013C078E}" type="slidenum">
              <a:rPr lang="de-DE" smtClean="0"/>
              <a:pPr/>
              <a:t>24</a:t>
            </a:fld>
            <a:endParaRPr lang="de-DE" dirty="0"/>
          </a:p>
        </p:txBody>
      </p:sp>
    </p:spTree>
    <p:extLst>
      <p:ext uri="{BB962C8B-B14F-4D97-AF65-F5344CB8AC3E}">
        <p14:creationId xmlns:p14="http://schemas.microsoft.com/office/powerpoint/2010/main" val="8138499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Kommen wir jetzt</a:t>
            </a:r>
            <a:r>
              <a:rPr lang="de-DE" baseline="0" dirty="0" smtClean="0"/>
              <a:t> zu den gesetzlichen Grundlagen. Die sind eindeutig: Frauen und Männer müssen für die gleiche und gleichwertige Arbeit gleich bezahlt werden. Wir wissen alle, dass dem nicht immer so ist. Bei der gleichen Arbeit ist es noch relativ einfach nachzuweisen, dass es sich um eine gleiche Arbeit handelt. Hier sagt das Entgelttransparenzgesetz: </a:t>
            </a:r>
            <a:r>
              <a:rPr lang="de-DE" sz="1200" b="0" i="0" kern="1200" dirty="0" smtClean="0">
                <a:solidFill>
                  <a:schemeClr val="tx1"/>
                </a:solidFill>
                <a:effectLst/>
                <a:latin typeface="Meta IGM" panose="02000503040000020004" pitchFamily="2" charset="0"/>
                <a:ea typeface="+mn-ea"/>
                <a:cs typeface="+mn-cs"/>
              </a:rPr>
              <a:t>Weibliche und männliche Beschäftigte üben eine gleiche Arbeit aus, wenn sie an verschiedenen Arbeitsplätzen oder nacheinander an demselben Arbeitsplatz eine identische oder gleichartige Tätigkeit ausführen. (§4</a:t>
            </a:r>
            <a:r>
              <a:rPr lang="de-DE" sz="1200" b="0" i="0" kern="1200" baseline="0" dirty="0" smtClean="0">
                <a:solidFill>
                  <a:schemeClr val="tx1"/>
                </a:solidFill>
                <a:effectLst/>
                <a:latin typeface="Meta IGM" panose="02000503040000020004" pitchFamily="2" charset="0"/>
                <a:ea typeface="+mn-ea"/>
                <a:cs typeface="+mn-cs"/>
              </a:rPr>
              <a:t> </a:t>
            </a:r>
            <a:r>
              <a:rPr lang="de-DE" sz="1200" b="0" i="0" kern="1200" baseline="0" dirty="0" err="1" smtClean="0">
                <a:solidFill>
                  <a:schemeClr val="tx1"/>
                </a:solidFill>
                <a:effectLst/>
                <a:latin typeface="Meta IGM" panose="02000503040000020004" pitchFamily="2" charset="0"/>
                <a:ea typeface="+mn-ea"/>
                <a:cs typeface="+mn-cs"/>
              </a:rPr>
              <a:t>EntgTransG</a:t>
            </a:r>
            <a:r>
              <a:rPr lang="de-DE" sz="1200" b="0" i="0" kern="1200" baseline="0" dirty="0" smtClean="0">
                <a:solidFill>
                  <a:schemeClr val="tx1"/>
                </a:solidFill>
                <a:effectLst/>
                <a:latin typeface="Meta IGM" panose="02000503040000020004" pitchFamily="2" charset="0"/>
                <a:ea typeface="+mn-ea"/>
                <a:cs typeface="+mn-cs"/>
              </a:rPr>
              <a:t>)</a:t>
            </a:r>
          </a:p>
          <a:p>
            <a:r>
              <a:rPr lang="de-DE" baseline="0" dirty="0" smtClean="0"/>
              <a:t>Bei der gleichwertigen Arbeit hingehen, stellen sich Arbeitgeber oftmals quer und argumentieren gegen eine Gleichwertigkeit. Was würdet ihr sagen worauf es ankommt, dass Arbeit gleichwertig ist? Vielleicht diskutieren wir anhand eines Beispiels: Ist die Arbeit einer </a:t>
            </a:r>
            <a:r>
              <a:rPr lang="de-DE" baseline="0" dirty="0" err="1" smtClean="0"/>
              <a:t>Kindertagesstättenleiterin</a:t>
            </a:r>
            <a:r>
              <a:rPr lang="de-DE" baseline="0" dirty="0" smtClean="0"/>
              <a:t> und einem Leiter einer </a:t>
            </a:r>
            <a:r>
              <a:rPr lang="de-DE" baseline="0" dirty="0" err="1" smtClean="0"/>
              <a:t>KfZ</a:t>
            </a:r>
            <a:r>
              <a:rPr lang="de-DE" baseline="0" dirty="0" smtClean="0"/>
              <a:t>-Schlosserei gleichwertig? </a:t>
            </a:r>
          </a:p>
          <a:p>
            <a:endParaRPr lang="de-DE" baseline="0" dirty="0" smtClean="0"/>
          </a:p>
          <a:p>
            <a:r>
              <a:rPr lang="de-DE" baseline="0" dirty="0" smtClean="0"/>
              <a:t>Es kommt bei der Bewertung der Gleichwertigkeit vor allem auf drei Punkte an: (</a:t>
            </a:r>
            <a:r>
              <a:rPr lang="de-DE" baseline="0" dirty="0" err="1" smtClean="0"/>
              <a:t>EntgTranspG</a:t>
            </a:r>
            <a:r>
              <a:rPr lang="de-DE" baseline="0" dirty="0" smtClean="0"/>
              <a:t> §4) </a:t>
            </a:r>
          </a:p>
          <a:p>
            <a:pPr marL="171450" indent="-171450">
              <a:buFont typeface="Arial" panose="020B0604020202020204" pitchFamily="34" charset="0"/>
              <a:buChar char="•"/>
            </a:pPr>
            <a:r>
              <a:rPr lang="de-DE" sz="1200" b="0" i="0" kern="1200" dirty="0" smtClean="0">
                <a:solidFill>
                  <a:schemeClr val="tx1"/>
                </a:solidFill>
                <a:effectLst/>
                <a:latin typeface="Meta IGM" panose="02000503040000020004" pitchFamily="2" charset="0"/>
                <a:ea typeface="+mn-ea"/>
                <a:cs typeface="+mn-cs"/>
              </a:rPr>
              <a:t>die Art der Arbeit</a:t>
            </a:r>
          </a:p>
          <a:p>
            <a:pPr marL="171450" indent="-171450">
              <a:buFont typeface="Arial" panose="020B0604020202020204" pitchFamily="34" charset="0"/>
              <a:buChar char="•"/>
            </a:pPr>
            <a:r>
              <a:rPr lang="de-DE" sz="1200" b="0" i="0" kern="1200" dirty="0" smtClean="0">
                <a:solidFill>
                  <a:schemeClr val="tx1"/>
                </a:solidFill>
                <a:effectLst/>
                <a:latin typeface="Meta IGM" panose="02000503040000020004" pitchFamily="2" charset="0"/>
                <a:ea typeface="+mn-ea"/>
                <a:cs typeface="+mn-cs"/>
              </a:rPr>
              <a:t>die Ausbildungsanforderungen und </a:t>
            </a:r>
          </a:p>
          <a:p>
            <a:pPr marL="171450" indent="-171450">
              <a:buFont typeface="Arial" panose="020B0604020202020204" pitchFamily="34" charset="0"/>
              <a:buChar char="•"/>
            </a:pPr>
            <a:r>
              <a:rPr lang="de-DE" sz="1200" b="0" i="0" kern="1200" dirty="0" smtClean="0">
                <a:solidFill>
                  <a:schemeClr val="tx1"/>
                </a:solidFill>
                <a:effectLst/>
                <a:latin typeface="Meta IGM" panose="02000503040000020004" pitchFamily="2" charset="0"/>
                <a:ea typeface="+mn-ea"/>
                <a:cs typeface="+mn-cs"/>
              </a:rPr>
              <a:t>die Arbeitsbedingungen</a:t>
            </a:r>
            <a:endParaRPr lang="de-DE" dirty="0" smtClean="0"/>
          </a:p>
          <a:p>
            <a:endParaRPr lang="de-DE"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smtClean="0"/>
              <a:t>Damit wären wir auch bei der gesetzlichen</a:t>
            </a:r>
            <a:r>
              <a:rPr lang="de-DE" baseline="0" dirty="0" smtClean="0"/>
              <a:t> Grundlage, dem Entgelttransparenzgesetz, in dem steht, dass Männer und Frauen gleich bezahlt werden sollen. Das steht auch in §157 AEUV (Vertrag über die Arbeitsweise der Europäischen Union): </a:t>
            </a:r>
            <a:r>
              <a:rPr lang="de-DE" sz="1200" b="0" i="0" kern="1200" dirty="0" smtClean="0">
                <a:solidFill>
                  <a:schemeClr val="tx1"/>
                </a:solidFill>
                <a:effectLst/>
                <a:latin typeface="Meta IGM" panose="02000503040000020004" pitchFamily="2" charset="0"/>
                <a:ea typeface="+mn-ea"/>
                <a:cs typeface="+mn-cs"/>
              </a:rPr>
              <a:t>Jeder Mitgliedstaat stellt die Anwendung des Grundsatzes des gleichen Entgelts für Männer und Frauen bei gleicher oder gleichwertiger Arbeit sicher. Artikel 3</a:t>
            </a:r>
            <a:r>
              <a:rPr lang="de-DE" sz="1200" b="0" i="0" kern="1200" baseline="0" dirty="0" smtClean="0">
                <a:solidFill>
                  <a:schemeClr val="tx1"/>
                </a:solidFill>
                <a:effectLst/>
                <a:latin typeface="Meta IGM" panose="02000503040000020004" pitchFamily="2" charset="0"/>
                <a:ea typeface="+mn-ea"/>
                <a:cs typeface="+mn-cs"/>
              </a:rPr>
              <a:t> des Grundgesetzes besagt: Männer und Frauen sind gleichberechtigt.</a:t>
            </a:r>
            <a:endParaRPr lang="de-DE" dirty="0" smtClean="0"/>
          </a:p>
          <a:p>
            <a:endParaRPr lang="de-DE" sz="1200" b="0" i="0" kern="1200" dirty="0" smtClean="0">
              <a:solidFill>
                <a:schemeClr val="tx1"/>
              </a:solidFill>
              <a:effectLst/>
              <a:latin typeface="Meta IGM" panose="02000503040000020004" pitchFamily="2" charset="0"/>
              <a:ea typeface="+mn-ea"/>
              <a:cs typeface="+mn-cs"/>
            </a:endParaRPr>
          </a:p>
          <a:p>
            <a:r>
              <a:rPr lang="de-DE" dirty="0" smtClean="0"/>
              <a:t>Das Prinzip »Gleicher Lohn für gleiche Arbeit« gilt in der Europäischen Union bereits seit 1957, das Grundgesetz, das Allgemeine Gleichbehandlungsgesetz sowie das Entgelttransparenzgesetz garantieren das Diskriminierungsverbot in Deutschland.</a:t>
            </a:r>
          </a:p>
          <a:p>
            <a:endParaRPr lang="de-DE" dirty="0" smtClean="0"/>
          </a:p>
          <a:p>
            <a:r>
              <a:rPr lang="de-DE" dirty="0" smtClean="0"/>
              <a:t>Dieses Diskriminierungsverbot</a:t>
            </a:r>
            <a:r>
              <a:rPr lang="de-DE" baseline="0" dirty="0" smtClean="0"/>
              <a:t> muss allerdings auch durchgesetzt werden und daran hapert es oft. Auch hier greifen wieder die Vorteile eine IG Metall Mitgliedschaft. Denn Mitglieder haben bei Arbeits- und Sozialrechtlichen Fragen Rechtsschutz. Und im </a:t>
            </a:r>
            <a:r>
              <a:rPr lang="de-DE" baseline="0" dirty="0" err="1" smtClean="0"/>
              <a:t>worst</a:t>
            </a:r>
            <a:r>
              <a:rPr lang="de-DE" baseline="0" dirty="0" smtClean="0"/>
              <a:t> </a:t>
            </a:r>
            <a:r>
              <a:rPr lang="de-DE" baseline="0" dirty="0" err="1" smtClean="0"/>
              <a:t>case</a:t>
            </a:r>
            <a:r>
              <a:rPr lang="de-DE" baseline="0" dirty="0" smtClean="0"/>
              <a:t> muss man sein Recht auf die gleiche Bezahlung immer einklagen. </a:t>
            </a:r>
            <a:endParaRPr lang="de-DE" dirty="0" smtClean="0"/>
          </a:p>
          <a:p>
            <a:endParaRPr lang="de-DE" sz="1200" b="0" i="0" kern="1200" dirty="0" smtClean="0">
              <a:solidFill>
                <a:schemeClr val="tx1"/>
              </a:solidFill>
              <a:effectLst/>
              <a:latin typeface="Meta IGM" panose="02000503040000020004" pitchFamily="2" charset="0"/>
              <a:ea typeface="+mn-ea"/>
              <a:cs typeface="+mn-cs"/>
            </a:endParaRPr>
          </a:p>
          <a:p>
            <a:endParaRPr lang="de-DE" dirty="0"/>
          </a:p>
        </p:txBody>
      </p:sp>
      <p:sp>
        <p:nvSpPr>
          <p:cNvPr id="4" name="Foliennummernplatzhalter 3"/>
          <p:cNvSpPr>
            <a:spLocks noGrp="1"/>
          </p:cNvSpPr>
          <p:nvPr>
            <p:ph type="sldNum" sz="quarter" idx="10"/>
          </p:nvPr>
        </p:nvSpPr>
        <p:spPr/>
        <p:txBody>
          <a:bodyPr/>
          <a:lstStyle/>
          <a:p>
            <a:fld id="{AD868B3C-6C54-1D41-B938-33F4013C078E}" type="slidenum">
              <a:rPr lang="de-DE" smtClean="0"/>
              <a:pPr/>
              <a:t>26</a:t>
            </a:fld>
            <a:endParaRPr lang="de-DE" dirty="0"/>
          </a:p>
        </p:txBody>
      </p:sp>
    </p:spTree>
    <p:extLst>
      <p:ext uri="{BB962C8B-B14F-4D97-AF65-F5344CB8AC3E}">
        <p14:creationId xmlns:p14="http://schemas.microsoft.com/office/powerpoint/2010/main" val="28832389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Eine Beschäftigte</a:t>
            </a:r>
            <a:r>
              <a:rPr lang="de-DE" baseline="0" dirty="0" smtClean="0"/>
              <a:t> hatte gegen ihren Arbeitgeber geklagt und durch das BAG in letzter Instanz Recht bekommen: </a:t>
            </a:r>
          </a:p>
          <a:p>
            <a:r>
              <a:rPr lang="de-DE" baseline="0" dirty="0" smtClean="0"/>
              <a:t>Ihr männlicher Kollege hatte besser verhandelt bzw. gesagt, dass er für das vorgeschlagene Gehalt nicht kommt. Der Arbeitgeber hat ihm mehr bezahlt als der Kollegin. Diese hatte es aus Zufall herausgefunden. Das BAG erklärte, dass beide die selbe Arbeit gemacht haben und das auch gilt, wenn sie unterschiedliche Kunden betreuen und Produkte verkaufen. Es muss weitere objektive Kriterien wie zum Beispiel die Berufserfahrung oder die Qualifikation etc. geben, damit ein höheres Entgelt gerechtfertigt ist. Ansonsten ist es eine Diskriminierung aufgrund des Geschlechts. </a:t>
            </a:r>
          </a:p>
          <a:p>
            <a:r>
              <a:rPr lang="de-DE" baseline="0" dirty="0" smtClean="0"/>
              <a:t>Die Klägerin bekommt eine Entgeltnachzahlung und eine Entschädigung von 2.000 Euro. </a:t>
            </a:r>
          </a:p>
          <a:p>
            <a:endParaRPr lang="de-DE" baseline="0" dirty="0" smtClean="0"/>
          </a:p>
          <a:p>
            <a:endParaRPr lang="de-DE" dirty="0" smtClean="0"/>
          </a:p>
          <a:p>
            <a:endParaRPr lang="de-DE" dirty="0"/>
          </a:p>
        </p:txBody>
      </p:sp>
      <p:sp>
        <p:nvSpPr>
          <p:cNvPr id="4" name="Foliennummernplatzhalter 3"/>
          <p:cNvSpPr>
            <a:spLocks noGrp="1"/>
          </p:cNvSpPr>
          <p:nvPr>
            <p:ph type="sldNum" sz="quarter" idx="10"/>
          </p:nvPr>
        </p:nvSpPr>
        <p:spPr/>
        <p:txBody>
          <a:bodyPr/>
          <a:lstStyle/>
          <a:p>
            <a:fld id="{AD868B3C-6C54-1D41-B938-33F4013C078E}" type="slidenum">
              <a:rPr lang="de-DE" smtClean="0"/>
              <a:pPr/>
              <a:t>27</a:t>
            </a:fld>
            <a:endParaRPr lang="de-DE" dirty="0"/>
          </a:p>
        </p:txBody>
      </p:sp>
    </p:spTree>
    <p:extLst>
      <p:ext uri="{BB962C8B-B14F-4D97-AF65-F5344CB8AC3E}">
        <p14:creationId xmlns:p14="http://schemas.microsoft.com/office/powerpoint/2010/main" val="41290417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Nochmal BAG</a:t>
            </a:r>
            <a:r>
              <a:rPr lang="de-DE" baseline="0" dirty="0" smtClean="0"/>
              <a:t> aber zwei Jahre früher. Hier entschied das höchste Arbeitsgericht, dass wenn nach dem Entgelttransparenzgesetz der Mittelwert der Entgelte der Männer höher ist das das Entgelt der Frau, dann ist das ein Indiz für deine Benachteiligung aufgrund des Geschlechts und der Arbeitgeber muss nachweisen, dass keine Benachteiligung vorliegt. Die Beweislast kehrt sich um. </a:t>
            </a:r>
          </a:p>
          <a:p>
            <a:endParaRPr lang="de-DE" baseline="0" dirty="0" smtClean="0"/>
          </a:p>
          <a:p>
            <a:r>
              <a:rPr lang="de-DE" baseline="0" dirty="0" smtClean="0"/>
              <a:t>Das war eine richtige Nachschärfung des Entgelttransparenzgesetzes. Generell wurde das Gesetz gerade zum 2. Mal evaluiert und der Bericht lässt keinen Zweifel daran aufkommen, dass das Gesetz sein selbstgestecktes Ziel verfehlt. Durch die EU-Entgelttransparenzrichtlinie, die Verbesserungen im Bereich der Auskunftspflicht, Vergleichbarkeit und Berichtspflicht vorsieht, erwarten wir eine Nachbessrung des Entgelttransparenzgesetzes. Insgesamt hat Deutschland drei Jahre Zeit, die Vorgaben nach der neuen Richtlinie umzusetzen. </a:t>
            </a:r>
            <a:endParaRPr lang="de-DE" dirty="0"/>
          </a:p>
        </p:txBody>
      </p:sp>
      <p:sp>
        <p:nvSpPr>
          <p:cNvPr id="4" name="Foliennummernplatzhalter 3"/>
          <p:cNvSpPr>
            <a:spLocks noGrp="1"/>
          </p:cNvSpPr>
          <p:nvPr>
            <p:ph type="sldNum" sz="quarter" idx="10"/>
          </p:nvPr>
        </p:nvSpPr>
        <p:spPr/>
        <p:txBody>
          <a:bodyPr/>
          <a:lstStyle/>
          <a:p>
            <a:fld id="{AD868B3C-6C54-1D41-B938-33F4013C078E}" type="slidenum">
              <a:rPr lang="de-DE" smtClean="0"/>
              <a:pPr/>
              <a:t>28</a:t>
            </a:fld>
            <a:endParaRPr lang="de-DE" dirty="0"/>
          </a:p>
        </p:txBody>
      </p:sp>
    </p:spTree>
    <p:extLst>
      <p:ext uri="{BB962C8B-B14F-4D97-AF65-F5344CB8AC3E}">
        <p14:creationId xmlns:p14="http://schemas.microsoft.com/office/powerpoint/2010/main" val="20087655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smtClean="0"/>
              <a:t>[Foto vom 5. </a:t>
            </a:r>
            <a:r>
              <a:rPr lang="de-DE" dirty="0" err="1" smtClean="0"/>
              <a:t>BetriebsrätinnenTag</a:t>
            </a:r>
            <a:r>
              <a:rPr lang="de-DE" dirty="0" smtClean="0"/>
              <a:t> der IG Metall im Oktober 2022 in Leipzig; Bildmitte: Bundesfrauenministerin</a:t>
            </a:r>
            <a:r>
              <a:rPr lang="de-DE" baseline="0" dirty="0" smtClean="0"/>
              <a:t> Lisa </a:t>
            </a:r>
            <a:r>
              <a:rPr lang="de-DE" baseline="0" dirty="0" err="1" smtClean="0"/>
              <a:t>Paus</a:t>
            </a:r>
            <a:r>
              <a:rPr lang="de-DE" baseline="0" dirty="0" smtClean="0"/>
              <a:t> und die Zweite Vorsitzende der IG Metall, Christiane Benner mit </a:t>
            </a:r>
            <a:r>
              <a:rPr lang="de-DE" dirty="0" smtClean="0"/>
              <a:t>Betriebsrätinnen der IG Metall, Foto: Peter Bisping]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smtClean="0"/>
              <a:t>Mit geballter</a:t>
            </a:r>
            <a:r>
              <a:rPr lang="de-DE" baseline="0" dirty="0" smtClean="0"/>
              <a:t> Macht setzen sich die Betriebsrätinnen und Betriebsräte in den Betrieben gemeinsam mit der IG Metall für gleiches und gerechtes Entgelt ein. Wir setzen ein starkes Zeichen für gleiche Bezahlung und fordern von der Politik unterstützende Rahmenbedingungen ein. Notwendig ist ein echtes Entgeltgleichheitsgesetz.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e-DE" baseline="0" dirty="0" smtClean="0"/>
              <a:t>Wir fordern dies auch im Betrieb ein. Hier ist es wichtig, dass sich viele Frauen in den entscheidenden betrieblichen und gewerkschaftlichen Gremien engagieren. Frauen müssen dort vertreten sein, wo über die Entgelte und die Tarifverträge entschieden wird!</a:t>
            </a:r>
          </a:p>
          <a:p>
            <a:pPr marL="0" marR="0" lvl="0" indent="0" algn="l" defTabSz="914400" rtl="0" eaLnBrk="1" fontAlgn="auto" latinLnBrk="0" hangingPunct="1">
              <a:lnSpc>
                <a:spcPct val="100000"/>
              </a:lnSpc>
              <a:spcBef>
                <a:spcPts val="0"/>
              </a:spcBef>
              <a:spcAft>
                <a:spcPts val="0"/>
              </a:spcAft>
              <a:buClrTx/>
              <a:buSzTx/>
              <a:buFontTx/>
              <a:buNone/>
              <a:tabLst/>
              <a:defRPr/>
            </a:pPr>
            <a:r>
              <a:rPr lang="de-DE" baseline="0" dirty="0" smtClean="0"/>
              <a:t>Die Arbeitgeber im Bereich der Textilindustrie zum Beispiel erklärten, dass Bügeln keine Tätigkeit ist, die man lernen muss. Frauen könnten das einfach. Da braucht es ein Korrektiv der Frauen, die entschieden Einspruch erheben. </a:t>
            </a:r>
          </a:p>
          <a:p>
            <a:pPr marL="0" marR="0" lvl="0" indent="0" algn="l" defTabSz="914400" rtl="0" eaLnBrk="1" fontAlgn="auto" latinLnBrk="0" hangingPunct="1">
              <a:lnSpc>
                <a:spcPct val="100000"/>
              </a:lnSpc>
              <a:spcBef>
                <a:spcPts val="0"/>
              </a:spcBef>
              <a:spcAft>
                <a:spcPts val="0"/>
              </a:spcAft>
              <a:buClrTx/>
              <a:buSzTx/>
              <a:buFontTx/>
              <a:buNone/>
              <a:tabLst/>
              <a:defRPr/>
            </a:pPr>
            <a:r>
              <a:rPr lang="de-DE" baseline="0" dirty="0" smtClean="0"/>
              <a:t>Seid ihr schon aktiv oder möchtet es werden? </a:t>
            </a:r>
            <a:endParaRPr lang="de-DE" dirty="0" smtClean="0"/>
          </a:p>
          <a:p>
            <a:endParaRPr lang="de-DE" dirty="0"/>
          </a:p>
        </p:txBody>
      </p:sp>
      <p:sp>
        <p:nvSpPr>
          <p:cNvPr id="4" name="Foliennummernplatzhalter 3"/>
          <p:cNvSpPr>
            <a:spLocks noGrp="1"/>
          </p:cNvSpPr>
          <p:nvPr>
            <p:ph type="sldNum" sz="quarter" idx="10"/>
          </p:nvPr>
        </p:nvSpPr>
        <p:spPr/>
        <p:txBody>
          <a:bodyPr/>
          <a:lstStyle/>
          <a:p>
            <a:fld id="{AD868B3C-6C54-1D41-B938-33F4013C078E}" type="slidenum">
              <a:rPr lang="de-DE" smtClean="0"/>
              <a:pPr/>
              <a:t>29</a:t>
            </a:fld>
            <a:endParaRPr lang="de-DE" dirty="0"/>
          </a:p>
        </p:txBody>
      </p:sp>
    </p:spTree>
    <p:extLst>
      <p:ext uri="{BB962C8B-B14F-4D97-AF65-F5344CB8AC3E}">
        <p14:creationId xmlns:p14="http://schemas.microsoft.com/office/powerpoint/2010/main" val="11951650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Neben den Mitbestimmungsmöglichkeiten der</a:t>
            </a:r>
            <a:r>
              <a:rPr lang="de-DE" baseline="0" dirty="0" smtClean="0"/>
              <a:t> Betriebsräte ist es wichtig, dass es flächendeckende Tarifverträge gibt, denn sie reduzieren die Entgeltlücke zwischen den Geschlechtern. </a:t>
            </a:r>
          </a:p>
          <a:p>
            <a:r>
              <a:rPr lang="de-DE" baseline="0" dirty="0" smtClean="0"/>
              <a:t>Die betrieblichen Entgeltstrukturen sollten überprüft werden, insbesondere wenn es keine Tarifverträge gibt. </a:t>
            </a:r>
          </a:p>
          <a:p>
            <a:r>
              <a:rPr lang="de-DE" baseline="0" dirty="0" smtClean="0"/>
              <a:t>Der Betrieb ist gut beraten, wenn er flexible Arbeitszeitmodelle, wie Beispielsweise Teilzeit in Schicht und Joint Leadership, also gemeinsames Führen in Teilzeit anbietet. Darüber hinaus sollte es gleichwertige Weiterbildungsangebote für alle beschäftigte ermöglichen.</a:t>
            </a:r>
          </a:p>
          <a:p>
            <a:r>
              <a:rPr lang="de-DE" baseline="0" dirty="0" smtClean="0"/>
              <a:t>Selbstverständlich müssen staatliche Fehlanreize beseitigt und gute Rahmenbedingungen geschaffen werden – beispielsweise mehr Kita-Plätze und Plätze für Nachmittagsbetreuung nach der Schule. Da ist die IG Metall in der Lobbyarbeit gut aufgestellt.</a:t>
            </a:r>
            <a:r>
              <a:rPr lang="de-DE" baseline="0" dirty="0" smtClean="0">
                <a:sym typeface="Wingdings" panose="05000000000000000000" pitchFamily="2" charset="2"/>
              </a:rPr>
              <a:t> </a:t>
            </a:r>
          </a:p>
          <a:p>
            <a:r>
              <a:rPr lang="de-DE" baseline="0" dirty="0" smtClean="0">
                <a:sym typeface="Wingdings" panose="05000000000000000000" pitchFamily="2" charset="2"/>
              </a:rPr>
              <a:t>Und mit am wichtigsten ist es über das eigene Entgelt und die eigene berufliche Entwicklung zu sprechen, Forderungen aufzustellen, Kolleg*innen zu informieren und dran zu bleiben. </a:t>
            </a:r>
          </a:p>
          <a:p>
            <a:endParaRPr lang="de-DE" baseline="0" dirty="0" smtClean="0">
              <a:sym typeface="Wingdings" panose="05000000000000000000" pitchFamily="2" charset="2"/>
            </a:endParaRPr>
          </a:p>
          <a:p>
            <a:endParaRPr lang="de-DE" dirty="0"/>
          </a:p>
        </p:txBody>
      </p:sp>
      <p:sp>
        <p:nvSpPr>
          <p:cNvPr id="4" name="Foliennummernplatzhalter 3"/>
          <p:cNvSpPr>
            <a:spLocks noGrp="1"/>
          </p:cNvSpPr>
          <p:nvPr>
            <p:ph type="sldNum" sz="quarter" idx="10"/>
          </p:nvPr>
        </p:nvSpPr>
        <p:spPr/>
        <p:txBody>
          <a:bodyPr/>
          <a:lstStyle/>
          <a:p>
            <a:fld id="{AD868B3C-6C54-1D41-B938-33F4013C078E}" type="slidenum">
              <a:rPr lang="de-DE" smtClean="0"/>
              <a:pPr/>
              <a:t>30</a:t>
            </a:fld>
            <a:endParaRPr lang="de-DE" dirty="0"/>
          </a:p>
        </p:txBody>
      </p:sp>
    </p:spTree>
    <p:extLst>
      <p:ext uri="{BB962C8B-B14F-4D97-AF65-F5344CB8AC3E}">
        <p14:creationId xmlns:p14="http://schemas.microsoft.com/office/powerpoint/2010/main" val="21661653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dirty="0" smtClean="0">
                <a:solidFill>
                  <a:schemeClr val="bg1"/>
                </a:solidFill>
              </a:rPr>
              <a:t>In einer gerechten Welt verdienen Frauen und Männer dasselbe. Frauen können sich nach ihren Fähigkeiten und Interessen entfalten. Kinder und Karriere gut vereinbaren. In einer gerechten Welt sind Frauen finanziell unabhängig von ihren Partner*innen. Für diese</a:t>
            </a:r>
            <a:r>
              <a:rPr lang="de-DE" sz="1200" b="0" baseline="0" dirty="0" smtClean="0">
                <a:solidFill>
                  <a:schemeClr val="bg1"/>
                </a:solidFill>
              </a:rPr>
              <a:t> gerechte Welt setzen wir uns als IG Metall ein. </a:t>
            </a:r>
            <a:r>
              <a:rPr lang="en-US" b="0" baseline="0" dirty="0" smtClean="0"/>
              <a:t>D</a:t>
            </a:r>
            <a:r>
              <a:rPr lang="en-US" baseline="0" dirty="0" smtClean="0"/>
              <a:t>ie IG  Metall </a:t>
            </a:r>
            <a:r>
              <a:rPr lang="en-US" baseline="0" dirty="0" err="1" smtClean="0"/>
              <a:t>steht</a:t>
            </a:r>
            <a:r>
              <a:rPr lang="en-US" baseline="0" dirty="0" smtClean="0"/>
              <a:t> an der </a:t>
            </a:r>
            <a:r>
              <a:rPr lang="en-US" baseline="0" dirty="0" err="1" smtClean="0"/>
              <a:t>Seite</a:t>
            </a:r>
            <a:r>
              <a:rPr lang="en-US" baseline="0" dirty="0" smtClean="0"/>
              <a:t> der Frauen und </a:t>
            </a:r>
            <a:r>
              <a:rPr lang="en-US" baseline="0" dirty="0" err="1" smtClean="0"/>
              <a:t>setzt</a:t>
            </a:r>
            <a:r>
              <a:rPr lang="en-US" baseline="0" dirty="0" smtClean="0"/>
              <a:t> </a:t>
            </a:r>
            <a:r>
              <a:rPr lang="en-US" baseline="0" dirty="0" err="1" smtClean="0"/>
              <a:t>sich</a:t>
            </a:r>
            <a:r>
              <a:rPr lang="en-US" baseline="0" dirty="0" smtClean="0"/>
              <a:t> </a:t>
            </a:r>
            <a:r>
              <a:rPr lang="en-US" baseline="0" dirty="0" err="1" smtClean="0"/>
              <a:t>für</a:t>
            </a:r>
            <a:r>
              <a:rPr lang="en-US" baseline="0" dirty="0" smtClean="0"/>
              <a:t> </a:t>
            </a:r>
            <a:r>
              <a:rPr lang="en-US" baseline="0" dirty="0" err="1" smtClean="0"/>
              <a:t>eine</a:t>
            </a:r>
            <a:r>
              <a:rPr lang="en-US" baseline="0" dirty="0" smtClean="0"/>
              <a:t> </a:t>
            </a:r>
            <a:r>
              <a:rPr lang="en-US" baseline="0" dirty="0" err="1" smtClean="0"/>
              <a:t>gleiche</a:t>
            </a:r>
            <a:r>
              <a:rPr lang="en-US" baseline="0" dirty="0" smtClean="0"/>
              <a:t> und </a:t>
            </a:r>
            <a:r>
              <a:rPr lang="en-US" baseline="0" dirty="0" err="1" smtClean="0"/>
              <a:t>gerechte</a:t>
            </a:r>
            <a:r>
              <a:rPr lang="en-US" baseline="0" dirty="0" smtClean="0"/>
              <a:t> </a:t>
            </a:r>
            <a:r>
              <a:rPr lang="en-US" baseline="0" dirty="0" err="1" smtClean="0"/>
              <a:t>Bezahlung</a:t>
            </a:r>
            <a:r>
              <a:rPr lang="en-US" baseline="0" dirty="0" smtClean="0"/>
              <a:t> </a:t>
            </a:r>
            <a:r>
              <a:rPr lang="en-US" baseline="0" dirty="0" err="1" smtClean="0"/>
              <a:t>ein</a:t>
            </a:r>
            <a:r>
              <a:rPr lang="en-US" baseline="0" dirty="0" smtClean="0"/>
              <a:t>. </a:t>
            </a:r>
            <a:r>
              <a:rPr lang="en-US" baseline="0" dirty="0" err="1" smtClean="0"/>
              <a:t>Denn</a:t>
            </a:r>
            <a:r>
              <a:rPr lang="en-US" baseline="0" dirty="0" smtClean="0"/>
              <a:t>: </a:t>
            </a:r>
            <a:r>
              <a:rPr lang="en-US" dirty="0" err="1" smtClean="0"/>
              <a:t>Gleiches</a:t>
            </a:r>
            <a:r>
              <a:rPr lang="en-US" baseline="0" dirty="0" smtClean="0"/>
              <a:t> und </a:t>
            </a:r>
            <a:r>
              <a:rPr lang="en-US" baseline="0" dirty="0" err="1" smtClean="0"/>
              <a:t>faires</a:t>
            </a:r>
            <a:r>
              <a:rPr lang="en-US" baseline="0" dirty="0" smtClean="0"/>
              <a:t> </a:t>
            </a:r>
            <a:r>
              <a:rPr lang="en-US" baseline="0" dirty="0" err="1" smtClean="0"/>
              <a:t>Entgelt</a:t>
            </a:r>
            <a:r>
              <a:rPr lang="en-US" baseline="0" dirty="0" smtClean="0"/>
              <a:t> </a:t>
            </a:r>
            <a:r>
              <a:rPr lang="en-US" baseline="0" dirty="0" err="1" smtClean="0"/>
              <a:t>ist</a:t>
            </a:r>
            <a:r>
              <a:rPr lang="en-US" baseline="0" dirty="0" smtClean="0"/>
              <a:t> </a:t>
            </a:r>
            <a:r>
              <a:rPr lang="en-US" baseline="0" dirty="0" err="1" smtClean="0"/>
              <a:t>für</a:t>
            </a:r>
            <a:r>
              <a:rPr lang="en-US" baseline="0" dirty="0" smtClean="0"/>
              <a:t> Frauen der </a:t>
            </a:r>
            <a:r>
              <a:rPr lang="en-US" baseline="0" dirty="0" err="1" smtClean="0"/>
              <a:t>wesentliche</a:t>
            </a:r>
            <a:r>
              <a:rPr lang="en-US" baseline="0" dirty="0" smtClean="0"/>
              <a:t> </a:t>
            </a:r>
            <a:r>
              <a:rPr lang="en-US" baseline="0" dirty="0" err="1" smtClean="0"/>
              <a:t>Pfeiler</a:t>
            </a:r>
            <a:r>
              <a:rPr lang="en-US" baseline="0" dirty="0" smtClean="0"/>
              <a:t> um </a:t>
            </a:r>
            <a:r>
              <a:rPr lang="en-US" baseline="0" dirty="0" err="1" smtClean="0"/>
              <a:t>ein</a:t>
            </a:r>
            <a:r>
              <a:rPr lang="en-US" baseline="0" dirty="0" smtClean="0"/>
              <a:t> </a:t>
            </a:r>
            <a:r>
              <a:rPr lang="en-US" baseline="0" dirty="0" err="1" smtClean="0"/>
              <a:t>selbstbestimmtes</a:t>
            </a:r>
            <a:r>
              <a:rPr lang="en-US" baseline="0" dirty="0" smtClean="0"/>
              <a:t> </a:t>
            </a:r>
            <a:r>
              <a:rPr lang="en-US" baseline="0" dirty="0" err="1" smtClean="0"/>
              <a:t>Leben</a:t>
            </a:r>
            <a:r>
              <a:rPr lang="en-US" baseline="0" dirty="0" smtClean="0"/>
              <a:t> </a:t>
            </a:r>
            <a:r>
              <a:rPr lang="en-US" baseline="0" dirty="0" err="1" smtClean="0"/>
              <a:t>zu</a:t>
            </a:r>
            <a:r>
              <a:rPr lang="en-US" baseline="0" dirty="0" smtClean="0"/>
              <a:t> </a:t>
            </a:r>
            <a:r>
              <a:rPr lang="en-US" baseline="0" dirty="0" err="1" smtClean="0"/>
              <a:t>führen</a:t>
            </a:r>
            <a:r>
              <a:rPr lang="en-US" baseline="0"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err="1" smtClean="0"/>
              <a:t>Frage</a:t>
            </a:r>
            <a:r>
              <a:rPr lang="en-US" baseline="0" dirty="0" smtClean="0"/>
              <a:t> an die </a:t>
            </a:r>
            <a:r>
              <a:rPr lang="en-US" baseline="0" dirty="0" err="1" smtClean="0"/>
              <a:t>Teilnehmerinnen</a:t>
            </a:r>
            <a:r>
              <a:rPr lang="en-US" baseline="0" dirty="0" smtClean="0"/>
              <a:t>: </a:t>
            </a:r>
            <a:r>
              <a:rPr lang="de-DE" baseline="0" dirty="0" smtClean="0"/>
              <a:t>Habt ihr das Gefühl gerecht bezahlt zu werden? In einer gerechten Welt zu leben und euch frei entfalten zu können? Kinder und Karriere gut vereinbaren zu können? Nicht einseitig die „Kosten“ fürs Kinder bekommen zu tragen? </a:t>
            </a:r>
            <a:endParaRPr lang="en-US" baseline="0" dirty="0" smtClean="0"/>
          </a:p>
          <a:p>
            <a:endParaRPr lang="de-DE" dirty="0"/>
          </a:p>
        </p:txBody>
      </p:sp>
      <p:sp>
        <p:nvSpPr>
          <p:cNvPr id="4" name="Foliennummernplatzhalter 3"/>
          <p:cNvSpPr>
            <a:spLocks noGrp="1"/>
          </p:cNvSpPr>
          <p:nvPr>
            <p:ph type="sldNum" sz="quarter" idx="10"/>
          </p:nvPr>
        </p:nvSpPr>
        <p:spPr/>
        <p:txBody>
          <a:bodyPr/>
          <a:lstStyle/>
          <a:p>
            <a:fld id="{AD868B3C-6C54-1D41-B938-33F4013C078E}" type="slidenum">
              <a:rPr lang="de-DE" smtClean="0"/>
              <a:pPr/>
              <a:t>3</a:t>
            </a:fld>
            <a:endParaRPr lang="de-DE" dirty="0"/>
          </a:p>
        </p:txBody>
      </p:sp>
    </p:spTree>
    <p:extLst>
      <p:ext uri="{BB962C8B-B14F-4D97-AF65-F5344CB8AC3E}">
        <p14:creationId xmlns:p14="http://schemas.microsoft.com/office/powerpoint/2010/main" val="23365755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Herzlichen Dank für eure Aufmerksamkeit.</a:t>
            </a:r>
            <a:r>
              <a:rPr lang="de-DE" baseline="0" dirty="0" smtClean="0"/>
              <a:t> Welche Fragen sind noch offen geblieben? </a:t>
            </a:r>
            <a:endParaRPr lang="de-DE" dirty="0"/>
          </a:p>
        </p:txBody>
      </p:sp>
      <p:sp>
        <p:nvSpPr>
          <p:cNvPr id="4" name="Foliennummernplatzhalter 3"/>
          <p:cNvSpPr>
            <a:spLocks noGrp="1"/>
          </p:cNvSpPr>
          <p:nvPr>
            <p:ph type="sldNum" sz="quarter" idx="10"/>
          </p:nvPr>
        </p:nvSpPr>
        <p:spPr/>
        <p:txBody>
          <a:bodyPr/>
          <a:lstStyle/>
          <a:p>
            <a:fld id="{AD868B3C-6C54-1D41-B938-33F4013C078E}" type="slidenum">
              <a:rPr lang="de-DE" smtClean="0"/>
              <a:pPr/>
              <a:t>32</a:t>
            </a:fld>
            <a:endParaRPr lang="de-DE" dirty="0"/>
          </a:p>
        </p:txBody>
      </p:sp>
    </p:spTree>
    <p:extLst>
      <p:ext uri="{BB962C8B-B14F-4D97-AF65-F5344CB8AC3E}">
        <p14:creationId xmlns:p14="http://schemas.microsoft.com/office/powerpoint/2010/main" val="9837701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Am</a:t>
            </a:r>
            <a:r>
              <a:rPr lang="de-DE" baseline="0" dirty="0" smtClean="0"/>
              <a:t> 27. Oktober findet der Tag der betrieblichen Entgeltgleichheit statt. </a:t>
            </a:r>
            <a:r>
              <a:rPr lang="de-DE" baseline="0" dirty="0" smtClean="0"/>
              <a:t>Er steht symbolisch dafür, dass Frauen bis zum Jahresende arbeiten müssen um dasselbe zu verdienen, was Männer bereits am 27. Oktober erhalten haben. Frauen </a:t>
            </a:r>
            <a:r>
              <a:rPr lang="de-DE" baseline="0" dirty="0" smtClean="0"/>
              <a:t>verdienen 18 Prozent weniger als Männer. Selbst bei gleicher Qualifikation und Tätigkeit sind es noch 7 Prozent. Wir wollen den Tag nutzen um auf die ungleiche Bezahlung aufmerksam zu machen. </a:t>
            </a:r>
          </a:p>
          <a:p>
            <a:endParaRPr lang="de-DE" baseline="0" dirty="0" smtClean="0"/>
          </a:p>
        </p:txBody>
      </p:sp>
      <p:sp>
        <p:nvSpPr>
          <p:cNvPr id="4" name="Foliennummernplatzhalter 3"/>
          <p:cNvSpPr>
            <a:spLocks noGrp="1"/>
          </p:cNvSpPr>
          <p:nvPr>
            <p:ph type="sldNum" sz="quarter" idx="10"/>
          </p:nvPr>
        </p:nvSpPr>
        <p:spPr/>
        <p:txBody>
          <a:bodyPr/>
          <a:lstStyle/>
          <a:p>
            <a:fld id="{AD868B3C-6C54-1D41-B938-33F4013C078E}" type="slidenum">
              <a:rPr lang="de-DE" smtClean="0"/>
              <a:pPr/>
              <a:t>4</a:t>
            </a:fld>
            <a:endParaRPr lang="de-DE" dirty="0"/>
          </a:p>
        </p:txBody>
      </p:sp>
    </p:spTree>
    <p:extLst>
      <p:ext uri="{BB962C8B-B14F-4D97-AF65-F5344CB8AC3E}">
        <p14:creationId xmlns:p14="http://schemas.microsoft.com/office/powerpoint/2010/main" val="31327839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98 Jahre – solange</a:t>
            </a:r>
            <a:r>
              <a:rPr lang="de-DE" baseline="0" dirty="0" smtClean="0"/>
              <a:t> warten Frauen in Deutschland noch darauf, dass sie gleich bezahlt werden. Also bestenfalls die Urenkelinnen Generation wird in den Genuss der gleichen Bezahlung kommen. Wie kommen wir auf die Zahl? Das einfach: Sie wurde 2020 vom Europäischen Gewerkschaftsbund berechnet. Sollten hierzulande keine Maßnahmen ergriffen werden um Entgeltgleichheit herzustellen, dauert es noch 98 Jahre (bis 2121) bis es eine gleiche Bezahlung für Frauen und Männer gibt. </a:t>
            </a:r>
            <a:r>
              <a:rPr lang="en-US" dirty="0" smtClean="0">
                <a:hlinkClick r:id="rId3"/>
              </a:rPr>
              <a:t>EU gender pay gap won’t end until 2104 without action | ETUC</a:t>
            </a:r>
            <a:endParaRPr lang="de-DE" dirty="0"/>
          </a:p>
        </p:txBody>
      </p:sp>
      <p:sp>
        <p:nvSpPr>
          <p:cNvPr id="4" name="Foliennummernplatzhalter 3"/>
          <p:cNvSpPr>
            <a:spLocks noGrp="1"/>
          </p:cNvSpPr>
          <p:nvPr>
            <p:ph type="sldNum" sz="quarter" idx="10"/>
          </p:nvPr>
        </p:nvSpPr>
        <p:spPr/>
        <p:txBody>
          <a:bodyPr/>
          <a:lstStyle/>
          <a:p>
            <a:fld id="{AD868B3C-6C54-1D41-B938-33F4013C078E}" type="slidenum">
              <a:rPr lang="de-DE" smtClean="0"/>
              <a:pPr/>
              <a:t>5</a:t>
            </a:fld>
            <a:endParaRPr lang="de-DE" dirty="0"/>
          </a:p>
        </p:txBody>
      </p:sp>
    </p:spTree>
    <p:extLst>
      <p:ext uri="{BB962C8B-B14F-4D97-AF65-F5344CB8AC3E}">
        <p14:creationId xmlns:p14="http://schemas.microsoft.com/office/powerpoint/2010/main" val="27635670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dirty="0" smtClean="0">
                <a:solidFill>
                  <a:schemeClr val="accent5">
                    <a:lumMod val="50000"/>
                  </a:schemeClr>
                </a:solidFill>
              </a:rPr>
              <a:t>Die gesamtgesellschaftliche Entgeltlücke liegt bei 18 Prozent, </a:t>
            </a:r>
            <a:r>
              <a:rPr lang="de-DE" sz="1000" dirty="0" smtClean="0">
                <a:solidFill>
                  <a:schemeClr val="accent5">
                    <a:lumMod val="50000"/>
                  </a:schemeClr>
                </a:solidFill>
              </a:rPr>
              <a:t>das heißt Frauen verdienen knapp 1/5 weniger als Männer – das ist die</a:t>
            </a:r>
            <a:r>
              <a:rPr lang="de-DE" sz="1200" dirty="0" smtClean="0">
                <a:solidFill>
                  <a:schemeClr val="accent5">
                    <a:lumMod val="50000"/>
                  </a:schemeClr>
                </a:solidFill>
              </a:rPr>
              <a:t> unbereinigte Entgeltlücke. </a:t>
            </a:r>
            <a:r>
              <a:rPr lang="de-DE" dirty="0" smtClean="0"/>
              <a:t>Wir sprechen von einer unbereinigten Entgeltlücke von 18 Prozent, wenn wir uns die gesamte Gesellschaft und die Bruttostundenverdienste von erwerbstätigen Frauen und Männern ansehen. </a:t>
            </a:r>
            <a:endParaRPr lang="de-DE" sz="1200" dirty="0" smtClean="0">
              <a:solidFill>
                <a:schemeClr val="accent5">
                  <a:lumMod val="50000"/>
                </a:schemeClr>
              </a:solidFill>
            </a:endParaRPr>
          </a:p>
          <a:p>
            <a:r>
              <a:rPr lang="de-DE" sz="1000" dirty="0" smtClean="0">
                <a:solidFill>
                  <a:schemeClr val="accent5">
                    <a:lumMod val="50000"/>
                  </a:schemeClr>
                </a:solidFill>
              </a:rPr>
              <a:t>Selbst bei</a:t>
            </a:r>
            <a:r>
              <a:rPr lang="de-DE" sz="1200" dirty="0" smtClean="0">
                <a:solidFill>
                  <a:schemeClr val="accent5">
                    <a:lumMod val="50000"/>
                  </a:schemeClr>
                </a:solidFill>
              </a:rPr>
              <a:t> gleicher Qualifikation und Tätigkeit </a:t>
            </a:r>
            <a:r>
              <a:rPr lang="de-DE" sz="1000" dirty="0" smtClean="0">
                <a:solidFill>
                  <a:schemeClr val="accent5">
                    <a:lumMod val="50000"/>
                  </a:schemeClr>
                </a:solidFill>
              </a:rPr>
              <a:t>sind es</a:t>
            </a:r>
            <a:r>
              <a:rPr lang="de-DE" sz="1200" dirty="0" smtClean="0">
                <a:solidFill>
                  <a:schemeClr val="accent5">
                    <a:lumMod val="50000"/>
                  </a:schemeClr>
                </a:solidFill>
              </a:rPr>
              <a:t> sieben Prozent weniger Einkommen </a:t>
            </a:r>
            <a:r>
              <a:rPr lang="de-DE" sz="1000" dirty="0" smtClean="0">
                <a:solidFill>
                  <a:schemeClr val="accent5">
                    <a:lumMod val="50000"/>
                  </a:schemeClr>
                </a:solidFill>
              </a:rPr>
              <a:t>im Vergleich zu den männlichen Kollegen – das ist die</a:t>
            </a:r>
            <a:r>
              <a:rPr lang="de-DE" sz="1200" dirty="0" smtClean="0">
                <a:solidFill>
                  <a:schemeClr val="accent5">
                    <a:lumMod val="50000"/>
                  </a:schemeClr>
                </a:solidFill>
              </a:rPr>
              <a:t> bereinigte Entgeltlücke. </a:t>
            </a:r>
            <a:r>
              <a:rPr lang="de-DE" dirty="0" smtClean="0"/>
              <a:t>Von einer bereinigten Entgeltlücke ist dann die Rede,</a:t>
            </a:r>
            <a:r>
              <a:rPr lang="de-DE" baseline="0" dirty="0" smtClean="0"/>
              <a:t> wenn </a:t>
            </a:r>
            <a:r>
              <a:rPr lang="de-DE" dirty="0" smtClean="0"/>
              <a:t>Entgelte von Frauen und Männern verglichen werden, die die gleiche Qualifikation haben und der gleichen Tätigkeit nachgehen! </a:t>
            </a:r>
          </a:p>
          <a:p>
            <a:endParaRPr lang="de-DE" sz="1200" b="0" i="0" kern="1200" dirty="0" smtClean="0">
              <a:solidFill>
                <a:schemeClr val="tx1"/>
              </a:solidFill>
              <a:effectLst/>
              <a:latin typeface="Meta IGM" panose="02000503040000020004" pitchFamily="2" charset="0"/>
              <a:ea typeface="+mn-ea"/>
              <a:cs typeface="+mn-cs"/>
            </a:endParaRPr>
          </a:p>
        </p:txBody>
      </p:sp>
      <p:sp>
        <p:nvSpPr>
          <p:cNvPr id="4" name="Foliennummernplatzhalter 3"/>
          <p:cNvSpPr>
            <a:spLocks noGrp="1"/>
          </p:cNvSpPr>
          <p:nvPr>
            <p:ph type="sldNum" sz="quarter" idx="10"/>
          </p:nvPr>
        </p:nvSpPr>
        <p:spPr/>
        <p:txBody>
          <a:bodyPr/>
          <a:lstStyle/>
          <a:p>
            <a:fld id="{AD868B3C-6C54-1D41-B938-33F4013C078E}" type="slidenum">
              <a:rPr lang="de-DE" smtClean="0"/>
              <a:pPr/>
              <a:t>6</a:t>
            </a:fld>
            <a:endParaRPr lang="de-DE" dirty="0"/>
          </a:p>
        </p:txBody>
      </p:sp>
    </p:spTree>
    <p:extLst>
      <p:ext uri="{BB962C8B-B14F-4D97-AF65-F5344CB8AC3E}">
        <p14:creationId xmlns:p14="http://schemas.microsoft.com/office/powerpoint/2010/main" val="29157525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0" i="0" kern="1200" dirty="0" smtClean="0">
                <a:solidFill>
                  <a:schemeClr val="tx1"/>
                </a:solidFill>
                <a:effectLst/>
                <a:latin typeface="Meta IGM" panose="02000503040000020004" pitchFamily="2" charset="0"/>
                <a:ea typeface="+mn-ea"/>
                <a:cs typeface="+mn-cs"/>
              </a:rPr>
              <a:t>Hier</a:t>
            </a:r>
            <a:r>
              <a:rPr lang="de-DE" sz="1200" b="0" i="0" kern="1200" baseline="0" dirty="0" smtClean="0">
                <a:solidFill>
                  <a:schemeClr val="tx1"/>
                </a:solidFill>
                <a:effectLst/>
                <a:latin typeface="Meta IGM" panose="02000503040000020004" pitchFamily="2" charset="0"/>
                <a:ea typeface="+mn-ea"/>
                <a:cs typeface="+mn-cs"/>
              </a:rPr>
              <a:t> sehen wir die durchschnittlichen Verdienste von Frauen und Männern brutto pro Stunde im Jahr 2022. Es zeigt sich, dass Frauen 4,31 Euro weniger brutto pro Stunde verdienen als Männer. Das sind die 18 Prozent. Rechts sehen wir wodurch die Lücke zustande kommt: </a:t>
            </a:r>
          </a:p>
          <a:p>
            <a:r>
              <a:rPr lang="de-DE" sz="1200" b="0" i="0" kern="1200" baseline="0" dirty="0" smtClean="0">
                <a:solidFill>
                  <a:schemeClr val="tx1"/>
                </a:solidFill>
                <a:effectLst/>
                <a:latin typeface="Meta IGM" panose="02000503040000020004" pitchFamily="2" charset="0"/>
                <a:ea typeface="+mn-ea"/>
                <a:cs typeface="+mn-cs"/>
              </a:rPr>
              <a:t>1,31 Euro pro Stunde weil Frauen und Männer in unterschiedlichen Branchen und Berufen arbeiten</a:t>
            </a:r>
          </a:p>
          <a:p>
            <a:r>
              <a:rPr lang="de-DE" sz="1200" b="0" i="0" kern="1200" baseline="0" dirty="0" smtClean="0">
                <a:solidFill>
                  <a:schemeClr val="tx1"/>
                </a:solidFill>
                <a:effectLst/>
                <a:latin typeface="Meta IGM" panose="02000503040000020004" pitchFamily="2" charset="0"/>
                <a:ea typeface="+mn-ea"/>
                <a:cs typeface="+mn-cs"/>
              </a:rPr>
              <a:t>0,72 Euro pro Stunde weil Frauen häufiger in Teilzeit und in Minijobs arbeiten</a:t>
            </a:r>
          </a:p>
          <a:p>
            <a:r>
              <a:rPr lang="de-DE" sz="1200" b="0" i="0" kern="1200" baseline="0" dirty="0" smtClean="0">
                <a:solidFill>
                  <a:schemeClr val="tx1"/>
                </a:solidFill>
                <a:effectLst/>
                <a:latin typeface="Meta IGM" panose="02000503040000020004" pitchFamily="2" charset="0"/>
                <a:ea typeface="+mn-ea"/>
                <a:cs typeface="+mn-cs"/>
              </a:rPr>
              <a:t>0,44 Euro pro Stunde weil Frauen seltener Chefinnen sind als Männer</a:t>
            </a:r>
          </a:p>
          <a:p>
            <a:r>
              <a:rPr lang="de-DE" sz="1200" b="0" i="0" kern="1200" baseline="0" dirty="0" smtClean="0">
                <a:solidFill>
                  <a:schemeClr val="tx1"/>
                </a:solidFill>
                <a:effectLst/>
                <a:latin typeface="Meta IGM" panose="02000503040000020004" pitchFamily="2" charset="0"/>
                <a:ea typeface="+mn-ea"/>
                <a:cs typeface="+mn-cs"/>
              </a:rPr>
              <a:t>0,15 Euro pro Stunde weil Frauen durch zum Beispiel die Geburt von Kindern häufigere Erwerbsunterbrechungen haben</a:t>
            </a:r>
          </a:p>
          <a:p>
            <a:r>
              <a:rPr lang="de-DE" sz="1200" b="0" i="0" kern="1200" baseline="0" dirty="0" smtClean="0">
                <a:solidFill>
                  <a:schemeClr val="tx1"/>
                </a:solidFill>
                <a:effectLst/>
                <a:latin typeface="Meta IGM" panose="02000503040000020004" pitchFamily="2" charset="0"/>
                <a:ea typeface="+mn-ea"/>
                <a:cs typeface="+mn-cs"/>
              </a:rPr>
              <a:t>1,61 Euro pro Stunde sind nicht zu erklären. Das sind die 7 Prozent Unterschied bei gleichen Erwerbsbiografien. </a:t>
            </a:r>
            <a:endParaRPr lang="de-DE" sz="1200" b="0" i="0" kern="1200" dirty="0" smtClean="0">
              <a:solidFill>
                <a:schemeClr val="tx1"/>
              </a:solidFill>
              <a:effectLst/>
              <a:latin typeface="Meta IGM" panose="02000503040000020004" pitchFamily="2" charset="0"/>
              <a:ea typeface="+mn-ea"/>
              <a:cs typeface="+mn-cs"/>
            </a:endParaRPr>
          </a:p>
          <a:p>
            <a:endParaRPr lang="de-DE" sz="1200" b="0" i="0" kern="1200" dirty="0" smtClean="0">
              <a:solidFill>
                <a:schemeClr val="tx1"/>
              </a:solidFill>
              <a:effectLst/>
              <a:latin typeface="Meta IGM" panose="02000503040000020004" pitchFamily="2" charset="0"/>
              <a:ea typeface="+mn-ea"/>
              <a:cs typeface="+mn-cs"/>
            </a:endParaRPr>
          </a:p>
          <a:p>
            <a:endParaRPr lang="de-DE" sz="1200" b="0" i="0" kern="1200" dirty="0" smtClean="0">
              <a:solidFill>
                <a:schemeClr val="tx1"/>
              </a:solidFill>
              <a:effectLst/>
              <a:latin typeface="Meta IGM" panose="02000503040000020004" pitchFamily="2" charset="0"/>
              <a:ea typeface="+mn-ea"/>
              <a:cs typeface="+mn-cs"/>
            </a:endParaRPr>
          </a:p>
          <a:p>
            <a:r>
              <a:rPr lang="de-DE" sz="1200" b="0" i="0" kern="1200" dirty="0" smtClean="0">
                <a:solidFill>
                  <a:schemeClr val="tx1"/>
                </a:solidFill>
                <a:effectLst/>
                <a:latin typeface="Meta IGM" panose="02000503040000020004" pitchFamily="2" charset="0"/>
                <a:ea typeface="+mn-ea"/>
                <a:cs typeface="+mn-cs"/>
              </a:rPr>
              <a:t>Die unbereinigte Entgeltlücke lässt sich zum Teil damit erklären, dass die Entgelte in Berufen mit einem hohen Frauenanteil oft geringer ausfallen als in traditionellen Männerdomänen wie den technischen Berufen. Hinzu kommt, dass Frauen seltener Führungspositionen innehaben. Ein wesentlicher Grund für den Gehaltsrückstand von Frauen ist auch die ungleiche Aufteilung der unbezahlten Sorgearbeit (Gender Care Gap), etwa bei der Kinderbetreuung, die das Wirtschafts- und Sozialwissenschaftliche Institut (WSI) der Hans-Böckler-Stiftung in einem </a:t>
            </a:r>
            <a:r>
              <a:rPr lang="de-DE" sz="1200" b="0" i="0" u="none" strike="noStrike" kern="1200" dirty="0" smtClean="0">
                <a:solidFill>
                  <a:schemeClr val="tx1"/>
                </a:solidFill>
                <a:effectLst/>
                <a:latin typeface="Meta IGM" panose="02000503040000020004" pitchFamily="2" charset="0"/>
                <a:ea typeface="+mn-ea"/>
                <a:cs typeface="+mn-cs"/>
                <a:hlinkClick r:id="rId3"/>
              </a:rPr>
              <a:t>Report zum Stand der Gleichstellung</a:t>
            </a:r>
            <a:r>
              <a:rPr lang="de-DE" sz="1200" b="0" i="0" kern="1200" dirty="0" smtClean="0">
                <a:solidFill>
                  <a:schemeClr val="tx1"/>
                </a:solidFill>
                <a:effectLst/>
                <a:latin typeface="Meta IGM" panose="02000503040000020004" pitchFamily="2" charset="0"/>
                <a:ea typeface="+mn-ea"/>
                <a:cs typeface="+mn-cs"/>
              </a:rPr>
              <a:t> (PDF) in Deutschland jüngst detailliert dokumentiert hat. Frauen weichen deshalb im Job oft auf Teilzeit aus, was langfristig mit deutlichen Einbußen bei den Stundenlöhnen verbunden ist. </a:t>
            </a:r>
            <a:r>
              <a:rPr lang="de-DE" dirty="0" smtClean="0">
                <a:hlinkClick r:id="rId4"/>
              </a:rPr>
              <a:t>So groß ist die Entgeltlücke (igmetall.de)</a:t>
            </a:r>
            <a:endParaRPr lang="de-DE" dirty="0" smtClean="0"/>
          </a:p>
          <a:p>
            <a:endParaRPr lang="de-DE" dirty="0" smtClean="0"/>
          </a:p>
          <a:p>
            <a:endParaRPr lang="de-DE"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e-DE" baseline="0" dirty="0" smtClean="0"/>
              <a:t>Weitere Informationen zur Entgeltlücke findet ihr unter: </a:t>
            </a:r>
            <a:r>
              <a:rPr lang="de-DE" dirty="0" smtClean="0">
                <a:hlinkClick r:id="rId5"/>
              </a:rPr>
              <a:t>Gender Pay Gap - Statistisches Bundesamt (destatis.de)</a:t>
            </a:r>
            <a:endParaRPr lang="de-DE" baseline="0" dirty="0" smtClean="0"/>
          </a:p>
          <a:p>
            <a:endParaRPr lang="de-DE" dirty="0"/>
          </a:p>
        </p:txBody>
      </p:sp>
      <p:sp>
        <p:nvSpPr>
          <p:cNvPr id="4" name="Foliennummernplatzhalter 3"/>
          <p:cNvSpPr>
            <a:spLocks noGrp="1"/>
          </p:cNvSpPr>
          <p:nvPr>
            <p:ph type="sldNum" sz="quarter" idx="10"/>
          </p:nvPr>
        </p:nvSpPr>
        <p:spPr/>
        <p:txBody>
          <a:bodyPr/>
          <a:lstStyle/>
          <a:p>
            <a:fld id="{AD868B3C-6C54-1D41-B938-33F4013C078E}" type="slidenum">
              <a:rPr lang="de-DE" smtClean="0"/>
              <a:pPr/>
              <a:t>7</a:t>
            </a:fld>
            <a:endParaRPr lang="de-DE" dirty="0"/>
          </a:p>
        </p:txBody>
      </p:sp>
    </p:spTree>
    <p:extLst>
      <p:ext uri="{BB962C8B-B14F-4D97-AF65-F5344CB8AC3E}">
        <p14:creationId xmlns:p14="http://schemas.microsoft.com/office/powerpoint/2010/main" val="15805467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smtClean="0"/>
              <a:t>Mit</a:t>
            </a:r>
            <a:r>
              <a:rPr lang="de-DE" baseline="0" dirty="0" smtClean="0"/>
              <a:t> 30,5 Jahren  bekommen Frauen statistisch gesehen ihr erstes Kind. Ab dann beginnt der Gender Pay Gap anzuwachsen. Das zeigt das Zitat auf der rechten Seite. Zu diesem Schluss kam das DIW und es fordert politische Anreize zur Förderung einer besseren Vereinbarkeit und neue Arbeitszeitmodelle wie Führen in Teilzeit sowie die Ausweitung der Partnermonate beim Elterngeldbezug. BMW hat Regelungen zum Führen in Teilzeit geschaffen: </a:t>
            </a:r>
            <a:r>
              <a:rPr lang="de-DE" dirty="0" smtClean="0">
                <a:hlinkClick r:id="rId3"/>
              </a:rPr>
              <a:t>Nominiert (bund-verlag.de)</a:t>
            </a:r>
            <a:r>
              <a:rPr lang="de-DE" baseline="0" dirty="0" smtClean="0"/>
              <a:t> </a:t>
            </a:r>
          </a:p>
          <a:p>
            <a:endParaRPr lang="de-DE" baseline="0" dirty="0" smtClean="0"/>
          </a:p>
          <a:p>
            <a:r>
              <a:rPr lang="de-DE" baseline="0" dirty="0" smtClean="0"/>
              <a:t>Links sehen wir, dass es vor allem Mütter sind die einen echten Nachteil haben. im Alter von 45 Jahren erhält eine Frau mit zwei Kindern 42 Prozent weniger Entgelt als eine kinderlose Frau. </a:t>
            </a:r>
          </a:p>
          <a:p>
            <a:endParaRPr lang="de-DE" baseline="0" dirty="0" smtClean="0"/>
          </a:p>
          <a:p>
            <a:endParaRPr lang="de-DE" baseline="0" dirty="0" smtClean="0"/>
          </a:p>
          <a:p>
            <a:endParaRPr lang="de-DE" dirty="0"/>
          </a:p>
        </p:txBody>
      </p:sp>
      <p:sp>
        <p:nvSpPr>
          <p:cNvPr id="4" name="Foliennummernplatzhalter 3"/>
          <p:cNvSpPr>
            <a:spLocks noGrp="1"/>
          </p:cNvSpPr>
          <p:nvPr>
            <p:ph type="sldNum" sz="quarter" idx="10"/>
          </p:nvPr>
        </p:nvSpPr>
        <p:spPr/>
        <p:txBody>
          <a:bodyPr/>
          <a:lstStyle/>
          <a:p>
            <a:fld id="{AD868B3C-6C54-1D41-B938-33F4013C078E}" type="slidenum">
              <a:rPr lang="de-DE" smtClean="0"/>
              <a:pPr/>
              <a:t>8</a:t>
            </a:fld>
            <a:endParaRPr lang="de-DE" dirty="0"/>
          </a:p>
        </p:txBody>
      </p:sp>
    </p:spTree>
    <p:extLst>
      <p:ext uri="{BB962C8B-B14F-4D97-AF65-F5344CB8AC3E}">
        <p14:creationId xmlns:p14="http://schemas.microsoft.com/office/powerpoint/2010/main" val="27491681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So</a:t>
            </a:r>
            <a:r>
              <a:rPr lang="de-DE" baseline="0" dirty="0" smtClean="0"/>
              <a:t> kommt es, dass sich die Lebenserwerbseinkommen stark unterscheiden. Männer in den westdeutschen Bundesländern erhalten im Durchschnitt am meisten – nämlich 1,5 Mio. Euro. </a:t>
            </a:r>
          </a:p>
          <a:p>
            <a:r>
              <a:rPr lang="de-DE" baseline="0" dirty="0" smtClean="0"/>
              <a:t>Frauen ohne Kinder erhalten 1,3 oder 1,1 Mio. Euro und weit dahinter kommen die Mütter mit 579.000 bzw. 573.000 Euro. </a:t>
            </a:r>
          </a:p>
          <a:p>
            <a:endParaRPr lang="de-DE" baseline="0" dirty="0" smtClean="0"/>
          </a:p>
          <a:p>
            <a:r>
              <a:rPr lang="de-DE" baseline="0" dirty="0" smtClean="0"/>
              <a:t>Wir kommen auf das Thema im Laufe der Präsentation nochmal zu sprechen und können dann auch darüber diskutieren, woran genau es liegt, dass insbesondere Mütter so im Nachteil sind und vor allem wie wir das wieder rauskommen. Denn das ist ja ein Zustand mit dem wir uns nicht zufrieden geben wollen und können. </a:t>
            </a:r>
          </a:p>
          <a:p>
            <a:endParaRPr lang="de-DE" dirty="0"/>
          </a:p>
        </p:txBody>
      </p:sp>
      <p:sp>
        <p:nvSpPr>
          <p:cNvPr id="4" name="Foliennummernplatzhalter 3"/>
          <p:cNvSpPr>
            <a:spLocks noGrp="1"/>
          </p:cNvSpPr>
          <p:nvPr>
            <p:ph type="sldNum" sz="quarter" idx="10"/>
          </p:nvPr>
        </p:nvSpPr>
        <p:spPr/>
        <p:txBody>
          <a:bodyPr/>
          <a:lstStyle/>
          <a:p>
            <a:fld id="{AD868B3C-6C54-1D41-B938-33F4013C078E}" type="slidenum">
              <a:rPr lang="de-DE" smtClean="0"/>
              <a:pPr/>
              <a:t>9</a:t>
            </a:fld>
            <a:endParaRPr lang="de-DE" dirty="0"/>
          </a:p>
        </p:txBody>
      </p:sp>
    </p:spTree>
    <p:extLst>
      <p:ext uri="{BB962C8B-B14F-4D97-AF65-F5344CB8AC3E}">
        <p14:creationId xmlns:p14="http://schemas.microsoft.com/office/powerpoint/2010/main" val="10567651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mit Bild">
    <p:spTree>
      <p:nvGrpSpPr>
        <p:cNvPr id="1" name=""/>
        <p:cNvGrpSpPr/>
        <p:nvPr/>
      </p:nvGrpSpPr>
      <p:grpSpPr>
        <a:xfrm>
          <a:off x="0" y="0"/>
          <a:ext cx="0" cy="0"/>
          <a:chOff x="0" y="0"/>
          <a:chExt cx="0" cy="0"/>
        </a:xfrm>
      </p:grpSpPr>
      <p:sp>
        <p:nvSpPr>
          <p:cNvPr id="32" name="Rechteck 31">
            <a:extLst>
              <a:ext uri="{FF2B5EF4-FFF2-40B4-BE49-F238E27FC236}">
                <a16:creationId xmlns:a16="http://schemas.microsoft.com/office/drawing/2014/main" id="{7A5ECE3D-4B62-964E-BF60-6DD95EC06B60}"/>
              </a:ext>
            </a:extLst>
          </p:cNvPr>
          <p:cNvSpPr/>
          <p:nvPr userDrawn="1"/>
        </p:nvSpPr>
        <p:spPr>
          <a:xfrm>
            <a:off x="0" y="0"/>
            <a:ext cx="9144000" cy="4064000"/>
          </a:xfrm>
          <a:prstGeom prst="rect">
            <a:avLst/>
          </a:prstGeom>
          <a:blipFill>
            <a:blip r:embed="rId2"/>
            <a:srcRect/>
            <a:stretch>
              <a:fillRect t="-66265" b="-6626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dirty="0">
              <a:latin typeface="Meta IGM" panose="02000503040000020004" pitchFamily="2" charset="0"/>
            </a:endParaRPr>
          </a:p>
        </p:txBody>
      </p:sp>
      <p:pic>
        <p:nvPicPr>
          <p:cNvPr id="34" name="Grafik 33">
            <a:extLst>
              <a:ext uri="{FF2B5EF4-FFF2-40B4-BE49-F238E27FC236}">
                <a16:creationId xmlns:a16="http://schemas.microsoft.com/office/drawing/2014/main" id="{A1E45744-6AD6-4F43-A343-971D23259787}"/>
              </a:ext>
            </a:extLst>
          </p:cNvPr>
          <p:cNvPicPr>
            <a:picLocks noChangeAspect="1"/>
          </p:cNvPicPr>
          <p:nvPr userDrawn="1"/>
        </p:nvPicPr>
        <p:blipFill>
          <a:blip r:embed="rId3"/>
          <a:stretch>
            <a:fillRect/>
          </a:stretch>
        </p:blipFill>
        <p:spPr>
          <a:xfrm>
            <a:off x="8173175" y="238618"/>
            <a:ext cx="720000" cy="720000"/>
          </a:xfrm>
          <a:prstGeom prst="rect">
            <a:avLst/>
          </a:prstGeom>
        </p:spPr>
      </p:pic>
      <p:sp>
        <p:nvSpPr>
          <p:cNvPr id="36" name="Rechteck 35">
            <a:extLst>
              <a:ext uri="{FF2B5EF4-FFF2-40B4-BE49-F238E27FC236}">
                <a16:creationId xmlns:a16="http://schemas.microsoft.com/office/drawing/2014/main" id="{551D7B0F-DCAE-5B45-A92D-07BA8B987DC0}"/>
              </a:ext>
            </a:extLst>
          </p:cNvPr>
          <p:cNvSpPr/>
          <p:nvPr userDrawn="1"/>
        </p:nvSpPr>
        <p:spPr>
          <a:xfrm rot="3786198">
            <a:off x="6696058" y="1848307"/>
            <a:ext cx="1741767" cy="4431387"/>
          </a:xfrm>
          <a:custGeom>
            <a:avLst/>
            <a:gdLst>
              <a:gd name="connsiteX0" fmla="*/ 0 w 1559566"/>
              <a:gd name="connsiteY0" fmla="*/ 0 h 3868614"/>
              <a:gd name="connsiteX1" fmla="*/ 1559566 w 1559566"/>
              <a:gd name="connsiteY1" fmla="*/ 0 h 3868614"/>
              <a:gd name="connsiteX2" fmla="*/ 1559566 w 1559566"/>
              <a:gd name="connsiteY2" fmla="*/ 3868614 h 3868614"/>
              <a:gd name="connsiteX3" fmla="*/ 0 w 1559566"/>
              <a:gd name="connsiteY3" fmla="*/ 3868614 h 3868614"/>
              <a:gd name="connsiteX4" fmla="*/ 0 w 1559566"/>
              <a:gd name="connsiteY4" fmla="*/ 0 h 3868614"/>
              <a:gd name="connsiteX0" fmla="*/ 0 w 1559566"/>
              <a:gd name="connsiteY0" fmla="*/ 0 h 3868614"/>
              <a:gd name="connsiteX1" fmla="*/ 1559566 w 1559566"/>
              <a:gd name="connsiteY1" fmla="*/ 0 h 3868614"/>
              <a:gd name="connsiteX2" fmla="*/ 424813 w 1559566"/>
              <a:gd name="connsiteY2" fmla="*/ 3663256 h 3868614"/>
              <a:gd name="connsiteX3" fmla="*/ 0 w 1559566"/>
              <a:gd name="connsiteY3" fmla="*/ 3868614 h 3868614"/>
              <a:gd name="connsiteX4" fmla="*/ 0 w 1559566"/>
              <a:gd name="connsiteY4" fmla="*/ 0 h 3868614"/>
              <a:gd name="connsiteX0" fmla="*/ 0 w 1559566"/>
              <a:gd name="connsiteY0" fmla="*/ 0 h 3868614"/>
              <a:gd name="connsiteX1" fmla="*/ 1559566 w 1559566"/>
              <a:gd name="connsiteY1" fmla="*/ 0 h 3868614"/>
              <a:gd name="connsiteX2" fmla="*/ 577634 w 1559566"/>
              <a:gd name="connsiteY2" fmla="*/ 3755016 h 3868614"/>
              <a:gd name="connsiteX3" fmla="*/ 0 w 1559566"/>
              <a:gd name="connsiteY3" fmla="*/ 3868614 h 3868614"/>
              <a:gd name="connsiteX4" fmla="*/ 0 w 1559566"/>
              <a:gd name="connsiteY4" fmla="*/ 0 h 3868614"/>
              <a:gd name="connsiteX0" fmla="*/ 0 w 1842555"/>
              <a:gd name="connsiteY0" fmla="*/ 0 h 3868614"/>
              <a:gd name="connsiteX1" fmla="*/ 1842555 w 1842555"/>
              <a:gd name="connsiteY1" fmla="*/ 172029 h 3868614"/>
              <a:gd name="connsiteX2" fmla="*/ 577634 w 1842555"/>
              <a:gd name="connsiteY2" fmla="*/ 3755016 h 3868614"/>
              <a:gd name="connsiteX3" fmla="*/ 0 w 1842555"/>
              <a:gd name="connsiteY3" fmla="*/ 3868614 h 3868614"/>
              <a:gd name="connsiteX4" fmla="*/ 0 w 1842555"/>
              <a:gd name="connsiteY4" fmla="*/ 0 h 3868614"/>
              <a:gd name="connsiteX0" fmla="*/ 0 w 1842555"/>
              <a:gd name="connsiteY0" fmla="*/ 0 h 3868614"/>
              <a:gd name="connsiteX1" fmla="*/ 1842555 w 1842555"/>
              <a:gd name="connsiteY1" fmla="*/ 172029 h 3868614"/>
              <a:gd name="connsiteX2" fmla="*/ 634265 w 1842555"/>
              <a:gd name="connsiteY2" fmla="*/ 3783743 h 3868614"/>
              <a:gd name="connsiteX3" fmla="*/ 0 w 1842555"/>
              <a:gd name="connsiteY3" fmla="*/ 3868614 h 3868614"/>
              <a:gd name="connsiteX4" fmla="*/ 0 w 1842555"/>
              <a:gd name="connsiteY4" fmla="*/ 0 h 3868614"/>
              <a:gd name="connsiteX0" fmla="*/ 0 w 1842555"/>
              <a:gd name="connsiteY0" fmla="*/ 0 h 3868614"/>
              <a:gd name="connsiteX1" fmla="*/ 1842555 w 1842555"/>
              <a:gd name="connsiteY1" fmla="*/ 172029 h 3868614"/>
              <a:gd name="connsiteX2" fmla="*/ 487189 w 1842555"/>
              <a:gd name="connsiteY2" fmla="*/ 3680657 h 3868614"/>
              <a:gd name="connsiteX3" fmla="*/ 0 w 1842555"/>
              <a:gd name="connsiteY3" fmla="*/ 3868614 h 3868614"/>
              <a:gd name="connsiteX4" fmla="*/ 0 w 1842555"/>
              <a:gd name="connsiteY4" fmla="*/ 0 h 3868614"/>
              <a:gd name="connsiteX0" fmla="*/ 0 w 1600947"/>
              <a:gd name="connsiteY0" fmla="*/ 0 h 3868614"/>
              <a:gd name="connsiteX1" fmla="*/ 1600947 w 1600947"/>
              <a:gd name="connsiteY1" fmla="*/ 807584 h 3868614"/>
              <a:gd name="connsiteX2" fmla="*/ 487189 w 1600947"/>
              <a:gd name="connsiteY2" fmla="*/ 3680657 h 3868614"/>
              <a:gd name="connsiteX3" fmla="*/ 0 w 1600947"/>
              <a:gd name="connsiteY3" fmla="*/ 3868614 h 3868614"/>
              <a:gd name="connsiteX4" fmla="*/ 0 w 1600947"/>
              <a:gd name="connsiteY4" fmla="*/ 0 h 3868614"/>
              <a:gd name="connsiteX0" fmla="*/ 0 w 1603382"/>
              <a:gd name="connsiteY0" fmla="*/ 0 h 3868614"/>
              <a:gd name="connsiteX1" fmla="*/ 1603382 w 1603382"/>
              <a:gd name="connsiteY1" fmla="*/ 815034 h 3868614"/>
              <a:gd name="connsiteX2" fmla="*/ 487189 w 1603382"/>
              <a:gd name="connsiteY2" fmla="*/ 3680657 h 3868614"/>
              <a:gd name="connsiteX3" fmla="*/ 0 w 1603382"/>
              <a:gd name="connsiteY3" fmla="*/ 3868614 h 3868614"/>
              <a:gd name="connsiteX4" fmla="*/ 0 w 1603382"/>
              <a:gd name="connsiteY4" fmla="*/ 0 h 3868614"/>
              <a:gd name="connsiteX0" fmla="*/ 0 w 1603382"/>
              <a:gd name="connsiteY0" fmla="*/ 0 h 4431387"/>
              <a:gd name="connsiteX1" fmla="*/ 1603382 w 1603382"/>
              <a:gd name="connsiteY1" fmla="*/ 815034 h 4431387"/>
              <a:gd name="connsiteX2" fmla="*/ 19379 w 1603382"/>
              <a:gd name="connsiteY2" fmla="*/ 4431387 h 4431387"/>
              <a:gd name="connsiteX3" fmla="*/ 0 w 1603382"/>
              <a:gd name="connsiteY3" fmla="*/ 3868614 h 4431387"/>
              <a:gd name="connsiteX4" fmla="*/ 0 w 1603382"/>
              <a:gd name="connsiteY4" fmla="*/ 0 h 4431387"/>
              <a:gd name="connsiteX0" fmla="*/ 0 w 1741767"/>
              <a:gd name="connsiteY0" fmla="*/ 0 h 4431387"/>
              <a:gd name="connsiteX1" fmla="*/ 1741767 w 1741767"/>
              <a:gd name="connsiteY1" fmla="*/ 885230 h 4431387"/>
              <a:gd name="connsiteX2" fmla="*/ 19379 w 1741767"/>
              <a:gd name="connsiteY2" fmla="*/ 4431387 h 4431387"/>
              <a:gd name="connsiteX3" fmla="*/ 0 w 1741767"/>
              <a:gd name="connsiteY3" fmla="*/ 3868614 h 4431387"/>
              <a:gd name="connsiteX4" fmla="*/ 0 w 1741767"/>
              <a:gd name="connsiteY4" fmla="*/ 0 h 4431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767" h="4431387">
                <a:moveTo>
                  <a:pt x="0" y="0"/>
                </a:moveTo>
                <a:lnTo>
                  <a:pt x="1741767" y="885230"/>
                </a:lnTo>
                <a:lnTo>
                  <a:pt x="19379" y="4431387"/>
                </a:lnTo>
                <a:lnTo>
                  <a:pt x="0" y="3868614"/>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dirty="0">
              <a:latin typeface="Meta IGM" panose="02000503040000020004" pitchFamily="2" charset="0"/>
            </a:endParaRPr>
          </a:p>
        </p:txBody>
      </p:sp>
      <p:pic>
        <p:nvPicPr>
          <p:cNvPr id="17" name="Grafik 16">
            <a:extLst>
              <a:ext uri="{FF2B5EF4-FFF2-40B4-BE49-F238E27FC236}">
                <a16:creationId xmlns:a16="http://schemas.microsoft.com/office/drawing/2014/main" id="{4E3C6881-1EC9-344B-982B-270E2D0F9747}"/>
              </a:ext>
            </a:extLst>
          </p:cNvPr>
          <p:cNvPicPr>
            <a:picLocks noChangeAspect="1"/>
          </p:cNvPicPr>
          <p:nvPr userDrawn="1"/>
        </p:nvPicPr>
        <p:blipFill>
          <a:blip r:embed="rId4"/>
          <a:stretch>
            <a:fillRect/>
          </a:stretch>
        </p:blipFill>
        <p:spPr>
          <a:xfrm>
            <a:off x="-2087" y="961579"/>
            <a:ext cx="6793484" cy="4181919"/>
          </a:xfrm>
          <a:prstGeom prst="rect">
            <a:avLst/>
          </a:prstGeom>
        </p:spPr>
      </p:pic>
      <p:sp>
        <p:nvSpPr>
          <p:cNvPr id="2" name="Title 1"/>
          <p:cNvSpPr>
            <a:spLocks noGrp="1"/>
          </p:cNvSpPr>
          <p:nvPr>
            <p:ph type="ctrTitle" hasCustomPrompt="1"/>
          </p:nvPr>
        </p:nvSpPr>
        <p:spPr>
          <a:xfrm>
            <a:off x="250825" y="2876550"/>
            <a:ext cx="4859057" cy="1541626"/>
          </a:xfrm>
        </p:spPr>
        <p:txBody>
          <a:bodyPr anchor="b" anchorCtr="0"/>
          <a:lstStyle>
            <a:lvl1pPr algn="l">
              <a:defRPr sz="3500" b="1" i="0" spc="200" baseline="0">
                <a:solidFill>
                  <a:schemeClr val="bg1"/>
                </a:solidFill>
                <a:latin typeface="Meta Head IGM Cond Black" panose="02000506030000020004" pitchFamily="2" charset="77"/>
              </a:defRPr>
            </a:lvl1pPr>
          </a:lstStyle>
          <a:p>
            <a:r>
              <a:rPr lang="de-DE" dirty="0"/>
              <a:t>PRÄSENTATIONSTITEL BEARBEITEN</a:t>
            </a:r>
            <a:endParaRPr lang="en-US" dirty="0"/>
          </a:p>
        </p:txBody>
      </p:sp>
      <p:sp>
        <p:nvSpPr>
          <p:cNvPr id="15" name="Textplatzhalter 14">
            <a:extLst>
              <a:ext uri="{FF2B5EF4-FFF2-40B4-BE49-F238E27FC236}">
                <a16:creationId xmlns:a16="http://schemas.microsoft.com/office/drawing/2014/main" id="{64E9B235-21E8-9341-A119-8338AD853901}"/>
              </a:ext>
            </a:extLst>
          </p:cNvPr>
          <p:cNvSpPr>
            <a:spLocks noGrp="1"/>
          </p:cNvSpPr>
          <p:nvPr>
            <p:ph type="body" sz="quarter" idx="14" hasCustomPrompt="1"/>
          </p:nvPr>
        </p:nvSpPr>
        <p:spPr>
          <a:xfrm>
            <a:off x="250825" y="4430210"/>
            <a:ext cx="2514146" cy="379256"/>
          </a:xfrm>
        </p:spPr>
        <p:txBody>
          <a:bodyPr wrap="none" lIns="0" tIns="0" rIns="0" bIns="0" anchor="ctr" anchorCtr="0">
            <a:normAutofit/>
          </a:bodyPr>
          <a:lstStyle>
            <a:lvl1pPr marL="0" indent="0">
              <a:buNone/>
              <a:defRPr sz="2100" b="0" i="0" spc="100" baseline="0">
                <a:solidFill>
                  <a:schemeClr val="bg1"/>
                </a:solidFill>
                <a:latin typeface="Meta Head IGM Cond Light" panose="02000506030000020004" pitchFamily="2" charset="77"/>
              </a:defRPr>
            </a:lvl1pPr>
          </a:lstStyle>
          <a:p>
            <a:r>
              <a:rPr lang="de-DE" dirty="0"/>
              <a:t>Datum</a:t>
            </a:r>
          </a:p>
        </p:txBody>
      </p:sp>
    </p:spTree>
    <p:extLst>
      <p:ext uri="{BB962C8B-B14F-4D97-AF65-F5344CB8AC3E}">
        <p14:creationId xmlns:p14="http://schemas.microsoft.com/office/powerpoint/2010/main" val="6333875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bschlussfolie">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1F23BECE-CEAD-244B-9663-16ADF04A591A}"/>
              </a:ext>
            </a:extLst>
          </p:cNvPr>
          <p:cNvPicPr>
            <a:picLocks noChangeAspect="1"/>
          </p:cNvPicPr>
          <p:nvPr userDrawn="1"/>
        </p:nvPicPr>
        <p:blipFill>
          <a:blip r:embed="rId2"/>
          <a:stretch>
            <a:fillRect/>
          </a:stretch>
        </p:blipFill>
        <p:spPr>
          <a:xfrm>
            <a:off x="0" y="0"/>
            <a:ext cx="8516009" cy="5143500"/>
          </a:xfrm>
          <a:prstGeom prst="rect">
            <a:avLst/>
          </a:prstGeom>
        </p:spPr>
      </p:pic>
      <p:pic>
        <p:nvPicPr>
          <p:cNvPr id="34" name="Grafik 33">
            <a:extLst>
              <a:ext uri="{FF2B5EF4-FFF2-40B4-BE49-F238E27FC236}">
                <a16:creationId xmlns:a16="http://schemas.microsoft.com/office/drawing/2014/main" id="{A1E45744-6AD6-4F43-A343-971D23259787}"/>
              </a:ext>
            </a:extLst>
          </p:cNvPr>
          <p:cNvPicPr>
            <a:picLocks noChangeAspect="1"/>
          </p:cNvPicPr>
          <p:nvPr userDrawn="1"/>
        </p:nvPicPr>
        <p:blipFill>
          <a:blip r:embed="rId3"/>
          <a:stretch>
            <a:fillRect/>
          </a:stretch>
        </p:blipFill>
        <p:spPr>
          <a:xfrm>
            <a:off x="8173175" y="238618"/>
            <a:ext cx="720000" cy="720000"/>
          </a:xfrm>
          <a:prstGeom prst="rect">
            <a:avLst/>
          </a:prstGeom>
        </p:spPr>
      </p:pic>
      <p:sp>
        <p:nvSpPr>
          <p:cNvPr id="6" name="Rechteck 5">
            <a:extLst>
              <a:ext uri="{FF2B5EF4-FFF2-40B4-BE49-F238E27FC236}">
                <a16:creationId xmlns:a16="http://schemas.microsoft.com/office/drawing/2014/main" id="{A40B9E7E-0156-544E-8B23-4556027F32C5}"/>
              </a:ext>
            </a:extLst>
          </p:cNvPr>
          <p:cNvSpPr/>
          <p:nvPr userDrawn="1"/>
        </p:nvSpPr>
        <p:spPr>
          <a:xfrm>
            <a:off x="6825727" y="4651717"/>
            <a:ext cx="2318273" cy="4941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dirty="0">
              <a:latin typeface="Meta IGM" panose="02000503040000020004" pitchFamily="2" charset="0"/>
            </a:endParaRPr>
          </a:p>
        </p:txBody>
      </p:sp>
      <p:sp>
        <p:nvSpPr>
          <p:cNvPr id="5" name="Textfeld 4">
            <a:extLst>
              <a:ext uri="{FF2B5EF4-FFF2-40B4-BE49-F238E27FC236}">
                <a16:creationId xmlns:a16="http://schemas.microsoft.com/office/drawing/2014/main" id="{027B3B13-3C71-104B-92CD-29B6205299BB}"/>
              </a:ext>
            </a:extLst>
          </p:cNvPr>
          <p:cNvSpPr txBox="1"/>
          <p:nvPr userDrawn="1"/>
        </p:nvSpPr>
        <p:spPr>
          <a:xfrm>
            <a:off x="5705475" y="3544563"/>
            <a:ext cx="3187699" cy="1354217"/>
          </a:xfrm>
          <a:prstGeom prst="rect">
            <a:avLst/>
          </a:prstGeom>
          <a:noFill/>
        </p:spPr>
        <p:txBody>
          <a:bodyPr wrap="square" lIns="0" tIns="0" rIns="0" bIns="0" rtlCol="0" anchor="b">
            <a:spAutoFit/>
          </a:bodyPr>
          <a:lstStyle/>
          <a:p>
            <a:pPr algn="r"/>
            <a:r>
              <a:rPr lang="de-DE" sz="1100" b="0" i="0" kern="1200" dirty="0">
                <a:solidFill>
                  <a:srgbClr val="3C3C3B"/>
                </a:solidFill>
                <a:effectLst/>
                <a:latin typeface="Meta IGM" panose="02000503040000020004" pitchFamily="2" charset="0"/>
                <a:ea typeface="+mn-ea"/>
                <a:cs typeface="+mn-cs"/>
              </a:rPr>
              <a:t>IG METALL </a:t>
            </a:r>
            <a:br>
              <a:rPr lang="de-DE" sz="1100" b="0" i="0" kern="1200" dirty="0">
                <a:solidFill>
                  <a:srgbClr val="3C3C3B"/>
                </a:solidFill>
                <a:effectLst/>
                <a:latin typeface="Meta IGM" panose="02000503040000020004" pitchFamily="2" charset="0"/>
                <a:ea typeface="+mn-ea"/>
                <a:cs typeface="+mn-cs"/>
              </a:rPr>
            </a:br>
            <a:r>
              <a:rPr lang="de-DE" sz="1100" b="1" i="0" kern="1200" dirty="0" smtClean="0">
                <a:solidFill>
                  <a:srgbClr val="3C3C3B"/>
                </a:solidFill>
                <a:effectLst/>
                <a:latin typeface="Meta IGM" panose="02000503040000020004" pitchFamily="2" charset="0"/>
                <a:ea typeface="+mn-ea"/>
                <a:cs typeface="+mn-cs"/>
              </a:rPr>
              <a:t>Vorstand</a:t>
            </a:r>
            <a:endParaRPr lang="de-DE" sz="1100" b="1" i="0" kern="1200" dirty="0">
              <a:solidFill>
                <a:srgbClr val="3C3C3B"/>
              </a:solidFill>
              <a:effectLst/>
              <a:latin typeface="Meta IGM" panose="02000503040000020004" pitchFamily="2" charset="0"/>
              <a:ea typeface="+mn-ea"/>
              <a:cs typeface="+mn-cs"/>
            </a:endParaRPr>
          </a:p>
          <a:p>
            <a:pPr algn="r"/>
            <a:endParaRPr lang="de-DE" sz="1100" b="0" i="0" kern="1200" dirty="0">
              <a:solidFill>
                <a:srgbClr val="3C3C3B"/>
              </a:solidFill>
              <a:effectLst/>
              <a:latin typeface="Meta IGM" panose="02000503040000020004" pitchFamily="2" charset="0"/>
              <a:ea typeface="+mn-ea"/>
              <a:cs typeface="+mn-cs"/>
            </a:endParaRPr>
          </a:p>
          <a:p>
            <a:pPr algn="r"/>
            <a:r>
              <a:rPr lang="de-DE" sz="1100" b="0" i="0" kern="1200" dirty="0">
                <a:solidFill>
                  <a:srgbClr val="3C3C3B"/>
                </a:solidFill>
                <a:effectLst/>
                <a:latin typeface="Meta IGM" panose="02000503040000020004" pitchFamily="2" charset="0"/>
                <a:ea typeface="+mn-ea"/>
                <a:cs typeface="+mn-cs"/>
              </a:rPr>
              <a:t>Max Mustermann</a:t>
            </a:r>
            <a:br>
              <a:rPr lang="de-DE" sz="1100" b="0" i="0" kern="1200" dirty="0">
                <a:solidFill>
                  <a:srgbClr val="3C3C3B"/>
                </a:solidFill>
                <a:effectLst/>
                <a:latin typeface="Meta IGM" panose="02000503040000020004" pitchFamily="2" charset="0"/>
                <a:ea typeface="+mn-ea"/>
                <a:cs typeface="+mn-cs"/>
              </a:rPr>
            </a:br>
            <a:r>
              <a:rPr lang="de-DE" sz="1100" b="0" i="0" kern="1200" dirty="0" smtClean="0">
                <a:solidFill>
                  <a:srgbClr val="3C3C3B"/>
                </a:solidFill>
                <a:effectLst/>
                <a:latin typeface="Meta IGM" panose="02000503040000020004" pitchFamily="2" charset="0"/>
                <a:ea typeface="+mn-ea"/>
                <a:cs typeface="+mn-cs"/>
              </a:rPr>
              <a:t>Wilhelm-Leuschner-Straße</a:t>
            </a:r>
            <a:r>
              <a:rPr lang="de-DE" sz="1100" b="0" i="0" kern="1200" baseline="0" dirty="0" smtClean="0">
                <a:solidFill>
                  <a:srgbClr val="3C3C3B"/>
                </a:solidFill>
                <a:effectLst/>
                <a:latin typeface="Meta IGM" panose="02000503040000020004" pitchFamily="2" charset="0"/>
                <a:ea typeface="+mn-ea"/>
                <a:cs typeface="+mn-cs"/>
              </a:rPr>
              <a:t> 79</a:t>
            </a:r>
            <a:r>
              <a:rPr lang="de-DE" sz="1100" b="0" i="0" kern="1200" dirty="0">
                <a:solidFill>
                  <a:srgbClr val="3C3C3B"/>
                </a:solidFill>
                <a:effectLst/>
                <a:latin typeface="Meta IGM" panose="02000503040000020004" pitchFamily="2" charset="0"/>
                <a:ea typeface="+mn-ea"/>
                <a:cs typeface="+mn-cs"/>
              </a:rPr>
              <a:t/>
            </a:r>
            <a:br>
              <a:rPr lang="de-DE" sz="1100" b="0" i="0" kern="1200" dirty="0">
                <a:solidFill>
                  <a:srgbClr val="3C3C3B"/>
                </a:solidFill>
                <a:effectLst/>
                <a:latin typeface="Meta IGM" panose="02000503040000020004" pitchFamily="2" charset="0"/>
                <a:ea typeface="+mn-ea"/>
                <a:cs typeface="+mn-cs"/>
              </a:rPr>
            </a:br>
            <a:r>
              <a:rPr lang="de-DE" sz="1100" b="0" i="0" kern="1200" dirty="0" smtClean="0">
                <a:solidFill>
                  <a:srgbClr val="3C3C3B"/>
                </a:solidFill>
                <a:effectLst/>
                <a:latin typeface="Meta IGM" panose="02000503040000020004" pitchFamily="2" charset="0"/>
                <a:ea typeface="+mn-ea"/>
                <a:cs typeface="+mn-cs"/>
              </a:rPr>
              <a:t>60329 Frankfurt</a:t>
            </a:r>
            <a:endParaRPr lang="de-DE" sz="1100" b="0" i="0" kern="1200" dirty="0">
              <a:solidFill>
                <a:srgbClr val="3C3C3B"/>
              </a:solidFill>
              <a:effectLst/>
              <a:latin typeface="Meta IGM" panose="02000503040000020004" pitchFamily="2" charset="0"/>
              <a:ea typeface="+mn-ea"/>
              <a:cs typeface="+mn-cs"/>
            </a:endParaRPr>
          </a:p>
          <a:p>
            <a:pPr algn="r"/>
            <a:r>
              <a:rPr lang="de-DE" sz="1100" b="0" i="0" kern="1200" dirty="0">
                <a:solidFill>
                  <a:srgbClr val="3C3C3B"/>
                </a:solidFill>
                <a:effectLst/>
                <a:latin typeface="Meta IGM" panose="02000503040000020004" pitchFamily="2" charset="0"/>
                <a:ea typeface="+mn-ea"/>
                <a:cs typeface="+mn-cs"/>
              </a:rPr>
              <a:t/>
            </a:r>
            <a:br>
              <a:rPr lang="de-DE" sz="1100" b="0" i="0" kern="1200" dirty="0">
                <a:solidFill>
                  <a:srgbClr val="3C3C3B"/>
                </a:solidFill>
                <a:effectLst/>
                <a:latin typeface="Meta IGM" panose="02000503040000020004" pitchFamily="2" charset="0"/>
                <a:ea typeface="+mn-ea"/>
                <a:cs typeface="+mn-cs"/>
              </a:rPr>
            </a:br>
            <a:r>
              <a:rPr lang="de-DE" sz="1100" b="0" i="0" kern="1200" dirty="0" smtClean="0">
                <a:solidFill>
                  <a:srgbClr val="3C3C3B"/>
                </a:solidFill>
                <a:effectLst/>
                <a:latin typeface="Meta IGM" panose="02000503040000020004" pitchFamily="2" charset="0"/>
                <a:ea typeface="+mn-ea"/>
                <a:cs typeface="+mn-cs"/>
              </a:rPr>
              <a:t>frauen@igmetall.de</a:t>
            </a:r>
            <a:endParaRPr lang="de-DE" sz="1100" b="0" i="0" kern="1200" dirty="0">
              <a:solidFill>
                <a:srgbClr val="3C3C3B"/>
              </a:solidFill>
              <a:effectLst/>
              <a:latin typeface="Meta IGM" panose="02000503040000020004" pitchFamily="2" charset="0"/>
              <a:ea typeface="+mn-ea"/>
              <a:cs typeface="+mn-cs"/>
            </a:endParaRPr>
          </a:p>
        </p:txBody>
      </p:sp>
      <p:sp>
        <p:nvSpPr>
          <p:cNvPr id="7" name="Title 1">
            <a:extLst>
              <a:ext uri="{FF2B5EF4-FFF2-40B4-BE49-F238E27FC236}">
                <a16:creationId xmlns:a16="http://schemas.microsoft.com/office/drawing/2014/main" id="{C68D3693-BBC6-414A-8E27-D8298EF983B2}"/>
              </a:ext>
            </a:extLst>
          </p:cNvPr>
          <p:cNvSpPr>
            <a:spLocks noGrp="1"/>
          </p:cNvSpPr>
          <p:nvPr>
            <p:ph type="ctrTitle" hasCustomPrompt="1"/>
          </p:nvPr>
        </p:nvSpPr>
        <p:spPr>
          <a:xfrm>
            <a:off x="250825" y="1603659"/>
            <a:ext cx="4859057" cy="2524062"/>
          </a:xfrm>
        </p:spPr>
        <p:txBody>
          <a:bodyPr anchor="ctr" anchorCtr="0"/>
          <a:lstStyle>
            <a:lvl1pPr algn="l">
              <a:defRPr sz="3500" b="1" i="0" spc="200" baseline="0">
                <a:solidFill>
                  <a:schemeClr val="bg1"/>
                </a:solidFill>
                <a:latin typeface="Meta Head IGM Cond Black" panose="02000506030000020004" pitchFamily="2" charset="77"/>
              </a:defRPr>
            </a:lvl1pPr>
          </a:lstStyle>
          <a:p>
            <a:r>
              <a:rPr lang="de-DE" dirty="0"/>
              <a:t>VIELEN DANK FÜR IHRE</a:t>
            </a:r>
            <a:br>
              <a:rPr lang="de-DE" dirty="0"/>
            </a:br>
            <a:r>
              <a:rPr lang="de-DE" dirty="0"/>
              <a:t>AUFMERKSAMKEIT.</a:t>
            </a:r>
            <a:endParaRPr lang="en-US" dirty="0"/>
          </a:p>
        </p:txBody>
      </p:sp>
    </p:spTree>
    <p:extLst>
      <p:ext uri="{BB962C8B-B14F-4D97-AF65-F5344CB8AC3E}">
        <p14:creationId xmlns:p14="http://schemas.microsoft.com/office/powerpoint/2010/main" val="18096386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Benutzerdefiniertes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11838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el und Inhalt neu mit UZ">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5" y="1080000"/>
            <a:ext cx="8642349" cy="454025"/>
          </a:xfrm>
        </p:spPr>
        <p:txBody>
          <a:bodyPr/>
          <a:lstStyle>
            <a:lvl1pPr>
              <a:defRPr sz="3600" spc="200" baseline="0"/>
            </a:lvl1pPr>
          </a:lstStyle>
          <a:p>
            <a:r>
              <a:rPr lang="de-DE" dirty="0"/>
              <a:t>TITEL BEARBEITEN</a:t>
            </a:r>
            <a:endParaRPr lang="en-US" dirty="0"/>
          </a:p>
        </p:txBody>
      </p:sp>
      <p:sp>
        <p:nvSpPr>
          <p:cNvPr id="9" name="Textplatzhalter 8">
            <a:extLst>
              <a:ext uri="{FF2B5EF4-FFF2-40B4-BE49-F238E27FC236}">
                <a16:creationId xmlns:a16="http://schemas.microsoft.com/office/drawing/2014/main" id="{CBAFFCE6-5B0A-D047-AF37-74CD899250A6}"/>
              </a:ext>
            </a:extLst>
          </p:cNvPr>
          <p:cNvSpPr>
            <a:spLocks noGrp="1"/>
          </p:cNvSpPr>
          <p:nvPr>
            <p:ph type="body" sz="quarter" idx="13" hasCustomPrompt="1"/>
          </p:nvPr>
        </p:nvSpPr>
        <p:spPr>
          <a:xfrm>
            <a:off x="250825" y="1544968"/>
            <a:ext cx="8642349" cy="495300"/>
          </a:xfrm>
        </p:spPr>
        <p:txBody>
          <a:bodyPr lIns="0" tIns="0" rIns="0" bIns="0" anchor="ctr" anchorCtr="0">
            <a:noAutofit/>
          </a:bodyPr>
          <a:lstStyle>
            <a:lvl1pPr marL="0" indent="0">
              <a:buNone/>
              <a:defRPr sz="2000" b="0" i="0" spc="100" baseline="0">
                <a:latin typeface="Meta Head IGM Cond Light" panose="02000506030000020004" pitchFamily="2" charset="77"/>
              </a:defRPr>
            </a:lvl1pPr>
          </a:lstStyle>
          <a:p>
            <a:r>
              <a:rPr lang="de-DE" dirty="0"/>
              <a:t>Unterzeile einfügen</a:t>
            </a:r>
          </a:p>
        </p:txBody>
      </p:sp>
      <p:sp>
        <p:nvSpPr>
          <p:cNvPr id="5" name="Textplatzhalter 4">
            <a:extLst>
              <a:ext uri="{FF2B5EF4-FFF2-40B4-BE49-F238E27FC236}">
                <a16:creationId xmlns:a16="http://schemas.microsoft.com/office/drawing/2014/main" id="{C484D422-AB7F-487F-A33B-1609A8969713}"/>
              </a:ext>
            </a:extLst>
          </p:cNvPr>
          <p:cNvSpPr>
            <a:spLocks noGrp="1"/>
          </p:cNvSpPr>
          <p:nvPr>
            <p:ph type="body" sz="quarter" idx="14"/>
          </p:nvPr>
        </p:nvSpPr>
        <p:spPr>
          <a:xfrm>
            <a:off x="250825" y="2220913"/>
            <a:ext cx="7945438" cy="2468562"/>
          </a:xfrm>
        </p:spPr>
        <p:txBody>
          <a:bodyPr/>
          <a:lstStyle>
            <a:lvl1pPr marL="266700" indent="-266700">
              <a:lnSpc>
                <a:spcPct val="100000"/>
              </a:lnSpc>
              <a:tabLst>
                <a:tab pos="266700" algn="l"/>
              </a:tabLst>
              <a:defRPr/>
            </a:lvl1pPr>
            <a:lvl2pPr>
              <a:lnSpc>
                <a:spcPct val="100000"/>
              </a:lnSpc>
              <a:defRPr/>
            </a:lvl2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24619026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folie ohne Bild">
    <p:spTree>
      <p:nvGrpSpPr>
        <p:cNvPr id="1" name=""/>
        <p:cNvGrpSpPr/>
        <p:nvPr/>
      </p:nvGrpSpPr>
      <p:grpSpPr>
        <a:xfrm>
          <a:off x="0" y="0"/>
          <a:ext cx="0" cy="0"/>
          <a:chOff x="0" y="0"/>
          <a:chExt cx="0" cy="0"/>
        </a:xfrm>
      </p:grpSpPr>
      <p:pic>
        <p:nvPicPr>
          <p:cNvPr id="10" name="Grafik 9">
            <a:extLst>
              <a:ext uri="{FF2B5EF4-FFF2-40B4-BE49-F238E27FC236}">
                <a16:creationId xmlns:a16="http://schemas.microsoft.com/office/drawing/2014/main" id="{BFFC5244-067F-C447-B524-C43904981697}"/>
              </a:ext>
            </a:extLst>
          </p:cNvPr>
          <p:cNvPicPr>
            <a:picLocks noChangeAspect="1"/>
          </p:cNvPicPr>
          <p:nvPr userDrawn="1"/>
        </p:nvPicPr>
        <p:blipFill>
          <a:blip r:embed="rId2"/>
          <a:stretch>
            <a:fillRect/>
          </a:stretch>
        </p:blipFill>
        <p:spPr>
          <a:xfrm>
            <a:off x="0" y="0"/>
            <a:ext cx="8516009" cy="5143500"/>
          </a:xfrm>
          <a:prstGeom prst="rect">
            <a:avLst/>
          </a:prstGeom>
        </p:spPr>
      </p:pic>
      <p:sp>
        <p:nvSpPr>
          <p:cNvPr id="2" name="Title 1"/>
          <p:cNvSpPr>
            <a:spLocks noGrp="1"/>
          </p:cNvSpPr>
          <p:nvPr>
            <p:ph type="ctrTitle" hasCustomPrompt="1"/>
          </p:nvPr>
        </p:nvSpPr>
        <p:spPr>
          <a:xfrm>
            <a:off x="250825" y="2374211"/>
            <a:ext cx="6591039" cy="961628"/>
          </a:xfrm>
        </p:spPr>
        <p:txBody>
          <a:bodyPr anchor="ctr" anchorCtr="0"/>
          <a:lstStyle>
            <a:lvl1pPr algn="l">
              <a:defRPr sz="3500" spc="200" baseline="0">
                <a:solidFill>
                  <a:schemeClr val="bg1"/>
                </a:solidFill>
              </a:defRPr>
            </a:lvl1pPr>
          </a:lstStyle>
          <a:p>
            <a:r>
              <a:rPr lang="de-DE" dirty="0" smtClean="0"/>
              <a:t>Gleiches Entgelt</a:t>
            </a:r>
            <a:endParaRPr lang="en-US" dirty="0"/>
          </a:p>
        </p:txBody>
      </p:sp>
      <p:sp>
        <p:nvSpPr>
          <p:cNvPr id="15" name="Textplatzhalter 14">
            <a:extLst>
              <a:ext uri="{FF2B5EF4-FFF2-40B4-BE49-F238E27FC236}">
                <a16:creationId xmlns:a16="http://schemas.microsoft.com/office/drawing/2014/main" id="{64E9B235-21E8-9341-A119-8338AD853901}"/>
              </a:ext>
            </a:extLst>
          </p:cNvPr>
          <p:cNvSpPr>
            <a:spLocks noGrp="1"/>
          </p:cNvSpPr>
          <p:nvPr>
            <p:ph type="body" sz="quarter" idx="14" hasCustomPrompt="1"/>
          </p:nvPr>
        </p:nvSpPr>
        <p:spPr>
          <a:xfrm>
            <a:off x="250825" y="3352934"/>
            <a:ext cx="2514146" cy="347696"/>
          </a:xfrm>
        </p:spPr>
        <p:txBody>
          <a:bodyPr wrap="none" lIns="0" tIns="0" rIns="0" bIns="0" anchor="ctr" anchorCtr="0">
            <a:normAutofit/>
          </a:bodyPr>
          <a:lstStyle>
            <a:lvl1pPr marL="0" indent="0">
              <a:buNone/>
              <a:defRPr sz="2100" b="0" i="0" spc="100" baseline="0">
                <a:solidFill>
                  <a:schemeClr val="bg1"/>
                </a:solidFill>
                <a:latin typeface="Meta Head IGM Cond Light" panose="02000506030000020004" pitchFamily="2" charset="77"/>
              </a:defRPr>
            </a:lvl1pPr>
          </a:lstStyle>
          <a:p>
            <a:r>
              <a:rPr lang="de-DE" dirty="0"/>
              <a:t>Datum</a:t>
            </a:r>
          </a:p>
        </p:txBody>
      </p:sp>
    </p:spTree>
    <p:extLst>
      <p:ext uri="{BB962C8B-B14F-4D97-AF65-F5344CB8AC3E}">
        <p14:creationId xmlns:p14="http://schemas.microsoft.com/office/powerpoint/2010/main" val="1197431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Zwischentitel">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5A4C292A-10AF-5647-B74D-B0BC39786803}"/>
              </a:ext>
            </a:extLst>
          </p:cNvPr>
          <p:cNvPicPr>
            <a:picLocks noChangeAspect="1"/>
          </p:cNvPicPr>
          <p:nvPr userDrawn="1"/>
        </p:nvPicPr>
        <p:blipFill>
          <a:blip r:embed="rId2"/>
          <a:stretch>
            <a:fillRect/>
          </a:stretch>
        </p:blipFill>
        <p:spPr>
          <a:xfrm>
            <a:off x="0" y="0"/>
            <a:ext cx="8516009" cy="5143500"/>
          </a:xfrm>
          <a:prstGeom prst="rect">
            <a:avLst/>
          </a:prstGeom>
        </p:spPr>
      </p:pic>
      <p:pic>
        <p:nvPicPr>
          <p:cNvPr id="34" name="Grafik 33">
            <a:extLst>
              <a:ext uri="{FF2B5EF4-FFF2-40B4-BE49-F238E27FC236}">
                <a16:creationId xmlns:a16="http://schemas.microsoft.com/office/drawing/2014/main" id="{A1E45744-6AD6-4F43-A343-971D23259787}"/>
              </a:ext>
            </a:extLst>
          </p:cNvPr>
          <p:cNvPicPr>
            <a:picLocks noChangeAspect="1"/>
          </p:cNvPicPr>
          <p:nvPr userDrawn="1"/>
        </p:nvPicPr>
        <p:blipFill>
          <a:blip r:embed="rId3"/>
          <a:stretch>
            <a:fillRect/>
          </a:stretch>
        </p:blipFill>
        <p:spPr>
          <a:xfrm>
            <a:off x="8173175" y="238618"/>
            <a:ext cx="720000" cy="720000"/>
          </a:xfrm>
          <a:prstGeom prst="rect">
            <a:avLst/>
          </a:prstGeom>
        </p:spPr>
      </p:pic>
      <p:sp>
        <p:nvSpPr>
          <p:cNvPr id="2" name="Title 1"/>
          <p:cNvSpPr>
            <a:spLocks noGrp="1"/>
          </p:cNvSpPr>
          <p:nvPr>
            <p:ph type="ctrTitle" hasCustomPrompt="1"/>
          </p:nvPr>
        </p:nvSpPr>
        <p:spPr>
          <a:xfrm>
            <a:off x="250825" y="1603659"/>
            <a:ext cx="4859057" cy="2524062"/>
          </a:xfrm>
        </p:spPr>
        <p:txBody>
          <a:bodyPr anchor="ctr" anchorCtr="0"/>
          <a:lstStyle>
            <a:lvl1pPr algn="l">
              <a:defRPr sz="3500" b="1" i="0" spc="200" baseline="0">
                <a:solidFill>
                  <a:schemeClr val="bg1"/>
                </a:solidFill>
                <a:latin typeface="Meta Head IGM Cond Black" panose="02000506030000020004" pitchFamily="2" charset="77"/>
              </a:defRPr>
            </a:lvl1pPr>
          </a:lstStyle>
          <a:p>
            <a:r>
              <a:rPr lang="de-DE" dirty="0"/>
              <a:t>ZWISCHENTITEL BEARBEITEN</a:t>
            </a:r>
            <a:endParaRPr lang="en-US" dirty="0"/>
          </a:p>
        </p:txBody>
      </p:sp>
    </p:spTree>
    <p:extLst>
      <p:ext uri="{BB962C8B-B14F-4D97-AF65-F5344CB8AC3E}">
        <p14:creationId xmlns:p14="http://schemas.microsoft.com/office/powerpoint/2010/main" val="3665174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5" y="1080000"/>
            <a:ext cx="8642349" cy="454025"/>
          </a:xfrm>
        </p:spPr>
        <p:txBody>
          <a:bodyPr/>
          <a:lstStyle>
            <a:lvl1pPr>
              <a:defRPr spc="200" baseline="0"/>
            </a:lvl1pPr>
          </a:lstStyle>
          <a:p>
            <a:r>
              <a:rPr lang="de-DE" dirty="0"/>
              <a:t>TITEL BEARBEITEN</a:t>
            </a:r>
            <a:endParaRPr lang="en-US" dirty="0"/>
          </a:p>
        </p:txBody>
      </p:sp>
      <p:sp>
        <p:nvSpPr>
          <p:cNvPr id="3" name="Content Placeholder 2"/>
          <p:cNvSpPr>
            <a:spLocks noGrp="1"/>
          </p:cNvSpPr>
          <p:nvPr>
            <p:ph idx="1"/>
          </p:nvPr>
        </p:nvSpPr>
        <p:spPr>
          <a:xfrm>
            <a:off x="250825" y="2299168"/>
            <a:ext cx="8642349" cy="2119409"/>
          </a:xfrm>
        </p:spPr>
        <p:txBody>
          <a:bodyPr lIns="0" tIns="0" rIns="0" bIns="0">
            <a:normAutofit/>
          </a:bodyPr>
          <a:lstStyle>
            <a:lvl1pPr marL="280800" indent="-279450">
              <a:spcBef>
                <a:spcPts val="750"/>
              </a:spcBef>
              <a:buSzPct val="90000"/>
              <a:buFontTx/>
              <a:buBlip>
                <a:blip r:embed="rId2"/>
              </a:buBlip>
              <a:defRPr sz="1800" b="0" i="0">
                <a:solidFill>
                  <a:srgbClr val="3C3C3B"/>
                </a:solidFill>
                <a:latin typeface="Meta IGM" panose="02000503040000020004" pitchFamily="2" charset="0"/>
              </a:defRPr>
            </a:lvl1pPr>
            <a:lvl2pPr marL="586350" indent="-279450">
              <a:spcBef>
                <a:spcPts val="750"/>
              </a:spcBef>
              <a:buSzPct val="90000"/>
              <a:buFontTx/>
              <a:buBlip>
                <a:blip r:embed="rId3"/>
              </a:buBlip>
              <a:defRPr sz="1800" b="0" i="0">
                <a:solidFill>
                  <a:srgbClr val="3C3C3B"/>
                </a:solidFill>
                <a:latin typeface="Meta IGM" panose="02000503040000020004" pitchFamily="2" charset="0"/>
              </a:defRPr>
            </a:lvl2pPr>
            <a:lvl3pPr marL="899550" indent="-285750">
              <a:spcBef>
                <a:spcPts val="750"/>
              </a:spcBef>
              <a:buFontTx/>
              <a:buBlip>
                <a:blip r:embed="rId3"/>
              </a:buBlip>
              <a:defRPr b="0" i="0">
                <a:solidFill>
                  <a:srgbClr val="3C3C3B"/>
                </a:solidFill>
                <a:latin typeface="Meta IGM" panose="02000503040000020004" pitchFamily="2" charset="0"/>
              </a:defRPr>
            </a:lvl3pPr>
            <a:lvl4pPr marL="1200150" indent="-279450">
              <a:spcBef>
                <a:spcPts val="750"/>
              </a:spcBef>
              <a:buFontTx/>
              <a:buBlip>
                <a:blip r:embed="rId3"/>
              </a:buBlip>
              <a:defRPr b="0" i="0">
                <a:solidFill>
                  <a:srgbClr val="3C3C3B"/>
                </a:solidFill>
                <a:latin typeface="Meta IGM" panose="02000503040000020004" pitchFamily="2" charset="0"/>
              </a:defRPr>
            </a:lvl4pPr>
            <a:lvl5pPr marL="1471050">
              <a:spcBef>
                <a:spcPts val="750"/>
              </a:spcBef>
              <a:defRPr b="0" i="0">
                <a:solidFill>
                  <a:srgbClr val="3C3C3B"/>
                </a:solidFill>
                <a:latin typeface="Meta IGM" panose="02000503040000020004" pitchFamily="2" charset="0"/>
              </a:defRPr>
            </a:lvl5pPr>
            <a:lvl6pPr marL="1885950" indent="-171450">
              <a:buFontTx/>
              <a:buBlip>
                <a:blip r:embed="rId3"/>
              </a:buBlip>
              <a:defRPr/>
            </a:lvl6pPr>
          </a:lstStyle>
          <a:p>
            <a:pPr lvl="0"/>
            <a:r>
              <a:rPr lang="de-DE" smtClean="0"/>
              <a:t>Formatvorlagen des Textmasters bearbeiten</a:t>
            </a:r>
          </a:p>
        </p:txBody>
      </p:sp>
      <p:sp>
        <p:nvSpPr>
          <p:cNvPr id="9" name="Textplatzhalter 8">
            <a:extLst>
              <a:ext uri="{FF2B5EF4-FFF2-40B4-BE49-F238E27FC236}">
                <a16:creationId xmlns:a16="http://schemas.microsoft.com/office/drawing/2014/main" id="{CBAFFCE6-5B0A-D047-AF37-74CD899250A6}"/>
              </a:ext>
            </a:extLst>
          </p:cNvPr>
          <p:cNvSpPr>
            <a:spLocks noGrp="1"/>
          </p:cNvSpPr>
          <p:nvPr>
            <p:ph type="body" sz="quarter" idx="13" hasCustomPrompt="1"/>
          </p:nvPr>
        </p:nvSpPr>
        <p:spPr>
          <a:xfrm>
            <a:off x="250825" y="1544968"/>
            <a:ext cx="8642349" cy="495300"/>
          </a:xfrm>
        </p:spPr>
        <p:txBody>
          <a:bodyPr lIns="0" tIns="0" rIns="0" bIns="0" anchor="ctr" anchorCtr="0">
            <a:noAutofit/>
          </a:bodyPr>
          <a:lstStyle>
            <a:lvl1pPr marL="0" indent="0">
              <a:buNone/>
              <a:defRPr sz="2400" b="0" i="0" spc="100" baseline="0">
                <a:latin typeface="Meta Head IGM Cond Light" panose="02000506030000020004" pitchFamily="2" charset="77"/>
              </a:defRPr>
            </a:lvl1pPr>
          </a:lstStyle>
          <a:p>
            <a:r>
              <a:rPr lang="de-DE" dirty="0"/>
              <a:t>Unterzeile einfügen</a:t>
            </a:r>
          </a:p>
        </p:txBody>
      </p:sp>
      <p:sp>
        <p:nvSpPr>
          <p:cNvPr id="8" name="Textplatzhalter 3">
            <a:extLst>
              <a:ext uri="{FF2B5EF4-FFF2-40B4-BE49-F238E27FC236}">
                <a16:creationId xmlns:a16="http://schemas.microsoft.com/office/drawing/2014/main" id="{D7486DF0-5739-C444-8591-8165BD759D7F}"/>
              </a:ext>
            </a:extLst>
          </p:cNvPr>
          <p:cNvSpPr txBox="1">
            <a:spLocks/>
          </p:cNvSpPr>
          <p:nvPr userDrawn="1"/>
        </p:nvSpPr>
        <p:spPr>
          <a:xfrm>
            <a:off x="4135077" y="4678176"/>
            <a:ext cx="884237" cy="271969"/>
          </a:xfrm>
          <a:prstGeom prst="rect">
            <a:avLst/>
          </a:prstGeom>
        </p:spPr>
        <p:txBody>
          <a:bodyPr lIns="0" tIns="0" rIns="0" bIns="0" anchor="b" anchorCtr="0"/>
          <a:lstStyle>
            <a:lvl1pPr marL="0" indent="0" algn="l" defTabSz="685800" rtl="0" eaLnBrk="1" latinLnBrk="0" hangingPunct="1">
              <a:lnSpc>
                <a:spcPct val="90000"/>
              </a:lnSpc>
              <a:spcBef>
                <a:spcPts val="750"/>
              </a:spcBef>
              <a:buSzPct val="90000"/>
              <a:buFontTx/>
              <a:buNone/>
              <a:defRPr sz="1000" b="0" i="0" kern="1200">
                <a:solidFill>
                  <a:srgbClr val="3C3C3B"/>
                </a:solidFill>
                <a:latin typeface="Meta OT" panose="020B0504030101020104" pitchFamily="34" charset="77"/>
                <a:ea typeface="+mn-ea"/>
                <a:cs typeface="+mn-cs"/>
              </a:defRPr>
            </a:lvl1pPr>
            <a:lvl2pPr marL="514350" indent="-243450" algn="l" defTabSz="685800" rtl="0" eaLnBrk="1" latinLnBrk="0" hangingPunct="1">
              <a:lnSpc>
                <a:spcPct val="90000"/>
              </a:lnSpc>
              <a:spcBef>
                <a:spcPts val="375"/>
              </a:spcBef>
              <a:buSzPct val="90000"/>
              <a:buFontTx/>
              <a:buBlip>
                <a:blip r:embed="rId4"/>
              </a:buBlip>
              <a:defRPr sz="1800" b="0" i="0" kern="1200">
                <a:solidFill>
                  <a:schemeClr val="tx1"/>
                </a:solidFill>
                <a:latin typeface="Meta OT" panose="020B0504030101020104" pitchFamily="34" charset="77"/>
                <a:ea typeface="+mn-ea"/>
                <a:cs typeface="+mn-cs"/>
              </a:defRPr>
            </a:lvl2pPr>
            <a:lvl3pPr marL="785250" indent="-243450" algn="l" defTabSz="685800" rtl="0" eaLnBrk="1" latinLnBrk="0" hangingPunct="1">
              <a:lnSpc>
                <a:spcPct val="90000"/>
              </a:lnSpc>
              <a:spcBef>
                <a:spcPts val="375"/>
              </a:spcBef>
              <a:buSzPct val="90000"/>
              <a:buFontTx/>
              <a:buBlip>
                <a:blip r:embed="rId4"/>
              </a:buBlip>
              <a:defRPr sz="1800" b="0" i="0" kern="1200">
                <a:solidFill>
                  <a:schemeClr val="tx1"/>
                </a:solidFill>
                <a:latin typeface="Meta OT" panose="020B0504030101020104" pitchFamily="34" charset="77"/>
                <a:ea typeface="+mn-ea"/>
                <a:cs typeface="+mn-cs"/>
              </a:defRPr>
            </a:lvl3pPr>
            <a:lvl4pPr marL="1056150" indent="-243450" algn="l" defTabSz="685800" rtl="0" eaLnBrk="1" latinLnBrk="0" hangingPunct="1">
              <a:lnSpc>
                <a:spcPct val="90000"/>
              </a:lnSpc>
              <a:spcBef>
                <a:spcPts val="375"/>
              </a:spcBef>
              <a:buSzPct val="90000"/>
              <a:buFontTx/>
              <a:buBlip>
                <a:blip r:embed="rId4"/>
              </a:buBlip>
              <a:defRPr sz="1800" b="0" i="0" kern="1200">
                <a:solidFill>
                  <a:schemeClr val="tx1"/>
                </a:solidFill>
                <a:latin typeface="Meta OT" panose="020B0504030101020104" pitchFamily="34" charset="77"/>
                <a:ea typeface="+mn-ea"/>
                <a:cs typeface="+mn-cs"/>
              </a:defRPr>
            </a:lvl4pPr>
            <a:lvl5pPr marL="1327050" indent="-243450" algn="l" defTabSz="685800" rtl="0" eaLnBrk="1" latinLnBrk="0" hangingPunct="1">
              <a:lnSpc>
                <a:spcPct val="90000"/>
              </a:lnSpc>
              <a:spcBef>
                <a:spcPts val="375"/>
              </a:spcBef>
              <a:buFontTx/>
              <a:buBlip>
                <a:blip r:embed="rId4"/>
              </a:buBlip>
              <a:defRPr sz="1800" b="0" i="0" kern="1200">
                <a:solidFill>
                  <a:schemeClr val="tx1"/>
                </a:solidFill>
                <a:latin typeface="Meta OT" panose="020B0504030101020104" pitchFamily="34"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fld id="{FE565D1A-C7ED-2741-8521-CA3C0FECAFC6}" type="slidenum">
              <a:rPr lang="de-DE" b="0" i="0" smtClean="0">
                <a:latin typeface="Meta IGM" panose="02000503040000020004" pitchFamily="2" charset="0"/>
              </a:rPr>
              <a:pPr algn="ctr"/>
              <a:t>‹Nr.›</a:t>
            </a:fld>
            <a:endParaRPr lang="de-DE" b="0" i="0" dirty="0">
              <a:latin typeface="Meta IGM" panose="02000503040000020004" pitchFamily="2" charset="0"/>
            </a:endParaRPr>
          </a:p>
        </p:txBody>
      </p:sp>
    </p:spTree>
    <p:extLst>
      <p:ext uri="{BB962C8B-B14F-4D97-AF65-F5344CB8AC3E}">
        <p14:creationId xmlns:p14="http://schemas.microsoft.com/office/powerpoint/2010/main" val="143693260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und Bilder in Dreiecken">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50824" y="2213003"/>
            <a:ext cx="4228968" cy="2228368"/>
          </a:xfrm>
        </p:spPr>
        <p:txBody>
          <a:bodyPr lIns="0" tIns="0" rIns="0" bIns="0">
            <a:noAutofit/>
          </a:bodyPr>
          <a:lstStyle>
            <a:lvl1pPr marL="243450">
              <a:defRPr b="0" i="0">
                <a:latin typeface="Meta IGM" panose="02000503040000020004" pitchFamily="2" charset="0"/>
              </a:defRPr>
            </a:lvl1pPr>
            <a:lvl2pPr>
              <a:defRPr/>
            </a:lvl2pPr>
            <a:lvl3pPr>
              <a:defRPr/>
            </a:lvl3pPr>
            <a:lvl4pPr>
              <a:defRPr/>
            </a:lvl4pPr>
            <a:lvl5pPr>
              <a:defRPr/>
            </a:lvl5pPr>
          </a:lstStyle>
          <a:p>
            <a:pPr lvl="0"/>
            <a:r>
              <a:rPr lang="de-DE" smtClean="0"/>
              <a:t>Formatvorlagen des Textmasters bearbeiten</a:t>
            </a:r>
          </a:p>
        </p:txBody>
      </p:sp>
      <p:sp>
        <p:nvSpPr>
          <p:cNvPr id="9" name="Textplatzhalter 8">
            <a:extLst>
              <a:ext uri="{FF2B5EF4-FFF2-40B4-BE49-F238E27FC236}">
                <a16:creationId xmlns:a16="http://schemas.microsoft.com/office/drawing/2014/main" id="{701916FA-D5D3-3649-805F-88EF80C0F85B}"/>
              </a:ext>
            </a:extLst>
          </p:cNvPr>
          <p:cNvSpPr>
            <a:spLocks noGrp="1"/>
          </p:cNvSpPr>
          <p:nvPr>
            <p:ph type="body" sz="quarter" idx="13" hasCustomPrompt="1"/>
          </p:nvPr>
        </p:nvSpPr>
        <p:spPr>
          <a:xfrm>
            <a:off x="250825" y="1579389"/>
            <a:ext cx="4228967" cy="495300"/>
          </a:xfrm>
        </p:spPr>
        <p:txBody>
          <a:bodyPr lIns="0" tIns="0" rIns="0" bIns="0" anchor="ctr" anchorCtr="0">
            <a:noAutofit/>
          </a:bodyPr>
          <a:lstStyle>
            <a:lvl1pPr marL="0" indent="0">
              <a:buNone/>
              <a:defRPr sz="2400" b="0" i="0" spc="100" baseline="0">
                <a:latin typeface="Meta Head IGM Cond Light" panose="02000506030000020004" pitchFamily="2" charset="77"/>
              </a:defRPr>
            </a:lvl1pPr>
          </a:lstStyle>
          <a:p>
            <a:r>
              <a:rPr lang="de-DE" dirty="0"/>
              <a:t>Unterzeile einfügen</a:t>
            </a:r>
          </a:p>
        </p:txBody>
      </p:sp>
      <p:sp>
        <p:nvSpPr>
          <p:cNvPr id="10" name="Textplatzhalter 3">
            <a:extLst>
              <a:ext uri="{FF2B5EF4-FFF2-40B4-BE49-F238E27FC236}">
                <a16:creationId xmlns:a16="http://schemas.microsoft.com/office/drawing/2014/main" id="{640241A6-D7C2-2D40-8F92-2599EC120160}"/>
              </a:ext>
            </a:extLst>
          </p:cNvPr>
          <p:cNvSpPr txBox="1">
            <a:spLocks/>
          </p:cNvSpPr>
          <p:nvPr userDrawn="1"/>
        </p:nvSpPr>
        <p:spPr>
          <a:xfrm>
            <a:off x="4135077" y="4678176"/>
            <a:ext cx="884237" cy="271969"/>
          </a:xfrm>
          <a:prstGeom prst="rect">
            <a:avLst/>
          </a:prstGeom>
        </p:spPr>
        <p:txBody>
          <a:bodyPr lIns="0" tIns="0" rIns="0" bIns="0" anchor="b" anchorCtr="0"/>
          <a:lstStyle>
            <a:lvl1pPr marL="0" indent="0" algn="l" defTabSz="685800" rtl="0" eaLnBrk="1" latinLnBrk="0" hangingPunct="1">
              <a:lnSpc>
                <a:spcPct val="90000"/>
              </a:lnSpc>
              <a:spcBef>
                <a:spcPts val="750"/>
              </a:spcBef>
              <a:buSzPct val="90000"/>
              <a:buFontTx/>
              <a:buNone/>
              <a:defRPr sz="1000" b="0" i="0" kern="1200">
                <a:solidFill>
                  <a:srgbClr val="3C3C3B"/>
                </a:solidFill>
                <a:latin typeface="Meta OT" panose="020B0504030101020104" pitchFamily="34" charset="77"/>
                <a:ea typeface="+mn-ea"/>
                <a:cs typeface="+mn-cs"/>
              </a:defRPr>
            </a:lvl1pPr>
            <a:lvl2pPr marL="5143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2pPr>
            <a:lvl3pPr marL="7852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3pPr>
            <a:lvl4pPr marL="10561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4pPr>
            <a:lvl5pPr marL="1327050" indent="-243450" algn="l" defTabSz="685800" rtl="0" eaLnBrk="1" latinLnBrk="0" hangingPunct="1">
              <a:lnSpc>
                <a:spcPct val="90000"/>
              </a:lnSpc>
              <a:spcBef>
                <a:spcPts val="375"/>
              </a:spcBef>
              <a:buFontTx/>
              <a:buBlip>
                <a:blip r:embed="rId2"/>
              </a:buBlip>
              <a:defRPr sz="1800" b="0" i="0" kern="1200">
                <a:solidFill>
                  <a:schemeClr val="tx1"/>
                </a:solidFill>
                <a:latin typeface="Meta OT" panose="020B0504030101020104" pitchFamily="34"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fld id="{FE565D1A-C7ED-2741-8521-CA3C0FECAFC6}" type="slidenum">
              <a:rPr lang="de-DE" b="0" i="0" smtClean="0">
                <a:latin typeface="Meta IGM" panose="02000503040000020004" pitchFamily="2" charset="0"/>
              </a:rPr>
              <a:pPr algn="ctr"/>
              <a:t>‹Nr.›</a:t>
            </a:fld>
            <a:endParaRPr lang="de-DE" b="0" i="0" dirty="0">
              <a:latin typeface="Meta IGM" panose="02000503040000020004" pitchFamily="2" charset="0"/>
            </a:endParaRPr>
          </a:p>
        </p:txBody>
      </p:sp>
      <p:sp>
        <p:nvSpPr>
          <p:cNvPr id="12" name="Title 1">
            <a:extLst>
              <a:ext uri="{FF2B5EF4-FFF2-40B4-BE49-F238E27FC236}">
                <a16:creationId xmlns:a16="http://schemas.microsoft.com/office/drawing/2014/main" id="{B6248DF6-2726-DD4A-A7E5-C91F48E303A9}"/>
              </a:ext>
            </a:extLst>
          </p:cNvPr>
          <p:cNvSpPr>
            <a:spLocks noGrp="1"/>
          </p:cNvSpPr>
          <p:nvPr>
            <p:ph type="title" hasCustomPrompt="1"/>
          </p:nvPr>
        </p:nvSpPr>
        <p:spPr>
          <a:xfrm>
            <a:off x="250825" y="1080000"/>
            <a:ext cx="4228967" cy="472175"/>
          </a:xfrm>
        </p:spPr>
        <p:txBody>
          <a:bodyPr/>
          <a:lstStyle>
            <a:lvl1pPr>
              <a:defRPr spc="200" baseline="0"/>
            </a:lvl1pPr>
          </a:lstStyle>
          <a:p>
            <a:r>
              <a:rPr lang="de-DE" dirty="0"/>
              <a:t>TITEL BEARBEITEN</a:t>
            </a:r>
            <a:endParaRPr lang="en-US" dirty="0"/>
          </a:p>
        </p:txBody>
      </p:sp>
      <p:sp>
        <p:nvSpPr>
          <p:cNvPr id="6" name="Bildplatzhalter 5">
            <a:extLst>
              <a:ext uri="{FF2B5EF4-FFF2-40B4-BE49-F238E27FC236}">
                <a16:creationId xmlns:a16="http://schemas.microsoft.com/office/drawing/2014/main" id="{1AFD7D0B-45C0-0649-BF63-2ABAFA50360B}"/>
              </a:ext>
            </a:extLst>
          </p:cNvPr>
          <p:cNvSpPr>
            <a:spLocks noGrp="1"/>
          </p:cNvSpPr>
          <p:nvPr>
            <p:ph type="pic" sz="quarter" idx="15"/>
          </p:nvPr>
        </p:nvSpPr>
        <p:spPr>
          <a:xfrm>
            <a:off x="5250569" y="1732138"/>
            <a:ext cx="3895208" cy="3908072"/>
          </a:xfrm>
          <a:custGeom>
            <a:avLst/>
            <a:gdLst>
              <a:gd name="connsiteX0" fmla="*/ 0 w 2844800"/>
              <a:gd name="connsiteY0" fmla="*/ 1492250 h 1492250"/>
              <a:gd name="connsiteX1" fmla="*/ 1422400 w 2844800"/>
              <a:gd name="connsiteY1" fmla="*/ 0 h 1492250"/>
              <a:gd name="connsiteX2" fmla="*/ 2844800 w 2844800"/>
              <a:gd name="connsiteY2" fmla="*/ 1492250 h 1492250"/>
              <a:gd name="connsiteX3" fmla="*/ 0 w 2844800"/>
              <a:gd name="connsiteY3" fmla="*/ 1492250 h 1492250"/>
              <a:gd name="connsiteX0" fmla="*/ 0 w 3719689"/>
              <a:gd name="connsiteY0" fmla="*/ 1492250 h 3366205"/>
              <a:gd name="connsiteX1" fmla="*/ 1422400 w 3719689"/>
              <a:gd name="connsiteY1" fmla="*/ 0 h 3366205"/>
              <a:gd name="connsiteX2" fmla="*/ 3719689 w 3719689"/>
              <a:gd name="connsiteY2" fmla="*/ 3366205 h 3366205"/>
              <a:gd name="connsiteX3" fmla="*/ 0 w 3719689"/>
              <a:gd name="connsiteY3" fmla="*/ 1492250 h 3366205"/>
              <a:gd name="connsiteX0" fmla="*/ 0 w 3905955"/>
              <a:gd name="connsiteY0" fmla="*/ 1938161 h 3812116"/>
              <a:gd name="connsiteX1" fmla="*/ 3905955 w 3905955"/>
              <a:gd name="connsiteY1" fmla="*/ 0 h 3812116"/>
              <a:gd name="connsiteX2" fmla="*/ 3719689 w 3905955"/>
              <a:gd name="connsiteY2" fmla="*/ 3812116 h 3812116"/>
              <a:gd name="connsiteX3" fmla="*/ 0 w 3905955"/>
              <a:gd name="connsiteY3" fmla="*/ 1938161 h 3812116"/>
              <a:gd name="connsiteX0" fmla="*/ 0 w 3905955"/>
              <a:gd name="connsiteY0" fmla="*/ 1938161 h 3496027"/>
              <a:gd name="connsiteX1" fmla="*/ 3905955 w 3905955"/>
              <a:gd name="connsiteY1" fmla="*/ 0 h 3496027"/>
              <a:gd name="connsiteX2" fmla="*/ 3900311 w 3905955"/>
              <a:gd name="connsiteY2" fmla="*/ 3496027 h 3496027"/>
              <a:gd name="connsiteX3" fmla="*/ 0 w 3905955"/>
              <a:gd name="connsiteY3" fmla="*/ 1938161 h 3496027"/>
              <a:gd name="connsiteX0" fmla="*/ 0 w 3900342"/>
              <a:gd name="connsiteY0" fmla="*/ 1830917 h 3388783"/>
              <a:gd name="connsiteX1" fmla="*/ 3821289 w 3900342"/>
              <a:gd name="connsiteY1" fmla="*/ 0 h 3388783"/>
              <a:gd name="connsiteX2" fmla="*/ 3900311 w 3900342"/>
              <a:gd name="connsiteY2" fmla="*/ 3388783 h 3388783"/>
              <a:gd name="connsiteX3" fmla="*/ 0 w 3900342"/>
              <a:gd name="connsiteY3" fmla="*/ 1830917 h 3388783"/>
              <a:gd name="connsiteX0" fmla="*/ 0 w 3900561"/>
              <a:gd name="connsiteY0" fmla="*/ 1932517 h 3490383"/>
              <a:gd name="connsiteX1" fmla="*/ 3894666 w 3900561"/>
              <a:gd name="connsiteY1" fmla="*/ 0 h 3490383"/>
              <a:gd name="connsiteX2" fmla="*/ 3900311 w 3900561"/>
              <a:gd name="connsiteY2" fmla="*/ 3490383 h 3490383"/>
              <a:gd name="connsiteX3" fmla="*/ 0 w 3900561"/>
              <a:gd name="connsiteY3" fmla="*/ 1932517 h 3490383"/>
              <a:gd name="connsiteX0" fmla="*/ 0 w 3895208"/>
              <a:gd name="connsiteY0" fmla="*/ 1932517 h 3908072"/>
              <a:gd name="connsiteX1" fmla="*/ 3894666 w 3895208"/>
              <a:gd name="connsiteY1" fmla="*/ 0 h 3908072"/>
              <a:gd name="connsiteX2" fmla="*/ 3894666 w 3895208"/>
              <a:gd name="connsiteY2" fmla="*/ 3908072 h 3908072"/>
              <a:gd name="connsiteX3" fmla="*/ 0 w 3895208"/>
              <a:gd name="connsiteY3" fmla="*/ 1932517 h 3908072"/>
            </a:gdLst>
            <a:ahLst/>
            <a:cxnLst>
              <a:cxn ang="0">
                <a:pos x="connsiteX0" y="connsiteY0"/>
              </a:cxn>
              <a:cxn ang="0">
                <a:pos x="connsiteX1" y="connsiteY1"/>
              </a:cxn>
              <a:cxn ang="0">
                <a:pos x="connsiteX2" y="connsiteY2"/>
              </a:cxn>
              <a:cxn ang="0">
                <a:pos x="connsiteX3" y="connsiteY3"/>
              </a:cxn>
            </a:cxnLst>
            <a:rect l="l" t="t" r="r" b="b"/>
            <a:pathLst>
              <a:path w="3895208" h="3908072">
                <a:moveTo>
                  <a:pt x="0" y="1932517"/>
                </a:moveTo>
                <a:lnTo>
                  <a:pt x="3894666" y="0"/>
                </a:lnTo>
                <a:cubicBezTo>
                  <a:pt x="3892785" y="1165342"/>
                  <a:pt x="3896547" y="2742730"/>
                  <a:pt x="3894666" y="3908072"/>
                </a:cubicBezTo>
                <a:lnTo>
                  <a:pt x="0" y="1932517"/>
                </a:lnTo>
                <a:close/>
              </a:path>
            </a:pathLst>
          </a:custGeom>
          <a:solidFill>
            <a:schemeClr val="accent6"/>
          </a:solidFill>
        </p:spPr>
        <p:txBody>
          <a:bodyPr anchor="ctr">
            <a:normAutofit/>
          </a:bodyPr>
          <a:lstStyle>
            <a:lvl1pPr marL="0" indent="0" algn="r">
              <a:spcBef>
                <a:spcPts val="500"/>
              </a:spcBef>
              <a:buFont typeface="Arial" panose="020B0604020202020204" pitchFamily="34" charset="0"/>
              <a:buNone/>
              <a:defRPr sz="1600"/>
            </a:lvl1pPr>
          </a:lstStyle>
          <a:p>
            <a:r>
              <a:rPr lang="de-DE" smtClean="0"/>
              <a:t>Bild durch Klicken auf Symbol hinzufügen</a:t>
            </a:r>
            <a:endParaRPr lang="de-DE" dirty="0"/>
          </a:p>
        </p:txBody>
      </p:sp>
      <p:sp>
        <p:nvSpPr>
          <p:cNvPr id="14" name="Bildplatzhalter 13">
            <a:extLst>
              <a:ext uri="{FF2B5EF4-FFF2-40B4-BE49-F238E27FC236}">
                <a16:creationId xmlns:a16="http://schemas.microsoft.com/office/drawing/2014/main" id="{307DC63A-7B6C-E443-8FD2-12E8BE98F005}"/>
              </a:ext>
            </a:extLst>
          </p:cNvPr>
          <p:cNvSpPr>
            <a:spLocks noGrp="1"/>
          </p:cNvSpPr>
          <p:nvPr>
            <p:ph type="pic" sz="quarter" idx="16"/>
          </p:nvPr>
        </p:nvSpPr>
        <p:spPr>
          <a:xfrm>
            <a:off x="6142614" y="1023853"/>
            <a:ext cx="2114407" cy="2121623"/>
          </a:xfrm>
          <a:custGeom>
            <a:avLst/>
            <a:gdLst>
              <a:gd name="connsiteX0" fmla="*/ 0 w 1614487"/>
              <a:gd name="connsiteY0" fmla="*/ 0 h 2119313"/>
              <a:gd name="connsiteX1" fmla="*/ 1614487 w 1614487"/>
              <a:gd name="connsiteY1" fmla="*/ 0 h 2119313"/>
              <a:gd name="connsiteX2" fmla="*/ 1614487 w 1614487"/>
              <a:gd name="connsiteY2" fmla="*/ 2119313 h 2119313"/>
              <a:gd name="connsiteX3" fmla="*/ 0 w 1614487"/>
              <a:gd name="connsiteY3" fmla="*/ 2119313 h 2119313"/>
              <a:gd name="connsiteX4" fmla="*/ 0 w 1614487"/>
              <a:gd name="connsiteY4" fmla="*/ 0 h 2119313"/>
              <a:gd name="connsiteX0" fmla="*/ 0 w 1614487"/>
              <a:gd name="connsiteY0" fmla="*/ 0 h 2119313"/>
              <a:gd name="connsiteX1" fmla="*/ 1614487 w 1614487"/>
              <a:gd name="connsiteY1" fmla="*/ 2119313 h 2119313"/>
              <a:gd name="connsiteX2" fmla="*/ 0 w 1614487"/>
              <a:gd name="connsiteY2" fmla="*/ 2119313 h 2119313"/>
              <a:gd name="connsiteX3" fmla="*/ 0 w 1614487"/>
              <a:gd name="connsiteY3" fmla="*/ 0 h 2119313"/>
              <a:gd name="connsiteX0" fmla="*/ 90054 w 1614487"/>
              <a:gd name="connsiteY0" fmla="*/ 0 h 2244004"/>
              <a:gd name="connsiteX1" fmla="*/ 1614487 w 1614487"/>
              <a:gd name="connsiteY1" fmla="*/ 2244004 h 2244004"/>
              <a:gd name="connsiteX2" fmla="*/ 0 w 1614487"/>
              <a:gd name="connsiteY2" fmla="*/ 2244004 h 2244004"/>
              <a:gd name="connsiteX3" fmla="*/ 90054 w 1614487"/>
              <a:gd name="connsiteY3" fmla="*/ 0 h 2244004"/>
              <a:gd name="connsiteX0" fmla="*/ 0 w 1524433"/>
              <a:gd name="connsiteY0" fmla="*/ 0 h 2244004"/>
              <a:gd name="connsiteX1" fmla="*/ 1524433 w 1524433"/>
              <a:gd name="connsiteY1" fmla="*/ 2244004 h 2244004"/>
              <a:gd name="connsiteX2" fmla="*/ 6927 w 1524433"/>
              <a:gd name="connsiteY2" fmla="*/ 2160877 h 2244004"/>
              <a:gd name="connsiteX3" fmla="*/ 0 w 1524433"/>
              <a:gd name="connsiteY3" fmla="*/ 0 h 2244004"/>
              <a:gd name="connsiteX0" fmla="*/ 0 w 2120179"/>
              <a:gd name="connsiteY0" fmla="*/ 0 h 2160877"/>
              <a:gd name="connsiteX1" fmla="*/ 2120179 w 2120179"/>
              <a:gd name="connsiteY1" fmla="*/ 1080223 h 2160877"/>
              <a:gd name="connsiteX2" fmla="*/ 6927 w 2120179"/>
              <a:gd name="connsiteY2" fmla="*/ 2160877 h 2160877"/>
              <a:gd name="connsiteX3" fmla="*/ 0 w 2120179"/>
              <a:gd name="connsiteY3" fmla="*/ 0 h 2160877"/>
              <a:gd name="connsiteX0" fmla="*/ 0 w 2120179"/>
              <a:gd name="connsiteY0" fmla="*/ 0 h 2147023"/>
              <a:gd name="connsiteX1" fmla="*/ 2120179 w 2120179"/>
              <a:gd name="connsiteY1" fmla="*/ 1080223 h 2147023"/>
              <a:gd name="connsiteX2" fmla="*/ 6927 w 2120179"/>
              <a:gd name="connsiteY2" fmla="*/ 2147023 h 2147023"/>
              <a:gd name="connsiteX3" fmla="*/ 0 w 2120179"/>
              <a:gd name="connsiteY3" fmla="*/ 0 h 2147023"/>
              <a:gd name="connsiteX0" fmla="*/ 6928 w 2127107"/>
              <a:gd name="connsiteY0" fmla="*/ 0 h 2147023"/>
              <a:gd name="connsiteX1" fmla="*/ 2127107 w 2127107"/>
              <a:gd name="connsiteY1" fmla="*/ 1080223 h 2147023"/>
              <a:gd name="connsiteX2" fmla="*/ 0 w 2127107"/>
              <a:gd name="connsiteY2" fmla="*/ 2147023 h 2147023"/>
              <a:gd name="connsiteX3" fmla="*/ 6928 w 2127107"/>
              <a:gd name="connsiteY3" fmla="*/ 0 h 2147023"/>
              <a:gd name="connsiteX0" fmla="*/ 338 w 2120517"/>
              <a:gd name="connsiteY0" fmla="*/ 0 h 2147023"/>
              <a:gd name="connsiteX1" fmla="*/ 2120517 w 2120517"/>
              <a:gd name="connsiteY1" fmla="*/ 1080223 h 2147023"/>
              <a:gd name="connsiteX2" fmla="*/ 6110 w 2120517"/>
              <a:gd name="connsiteY2" fmla="*/ 2147023 h 2147023"/>
              <a:gd name="connsiteX3" fmla="*/ 338 w 2120517"/>
              <a:gd name="connsiteY3" fmla="*/ 0 h 2147023"/>
              <a:gd name="connsiteX0" fmla="*/ 35503 w 2114407"/>
              <a:gd name="connsiteY0" fmla="*/ 0 h 2004148"/>
              <a:gd name="connsiteX1" fmla="*/ 2114407 w 2114407"/>
              <a:gd name="connsiteY1" fmla="*/ 937348 h 2004148"/>
              <a:gd name="connsiteX2" fmla="*/ 0 w 2114407"/>
              <a:gd name="connsiteY2" fmla="*/ 2004148 h 2004148"/>
              <a:gd name="connsiteX3" fmla="*/ 35503 w 2114407"/>
              <a:gd name="connsiteY3" fmla="*/ 0 h 2004148"/>
              <a:gd name="connsiteX0" fmla="*/ 6928 w 2114407"/>
              <a:gd name="connsiteY0" fmla="*/ 0 h 2121623"/>
              <a:gd name="connsiteX1" fmla="*/ 2114407 w 2114407"/>
              <a:gd name="connsiteY1" fmla="*/ 1054823 h 2121623"/>
              <a:gd name="connsiteX2" fmla="*/ 0 w 2114407"/>
              <a:gd name="connsiteY2" fmla="*/ 2121623 h 2121623"/>
              <a:gd name="connsiteX3" fmla="*/ 6928 w 2114407"/>
              <a:gd name="connsiteY3" fmla="*/ 0 h 2121623"/>
            </a:gdLst>
            <a:ahLst/>
            <a:cxnLst>
              <a:cxn ang="0">
                <a:pos x="connsiteX0" y="connsiteY0"/>
              </a:cxn>
              <a:cxn ang="0">
                <a:pos x="connsiteX1" y="connsiteY1"/>
              </a:cxn>
              <a:cxn ang="0">
                <a:pos x="connsiteX2" y="connsiteY2"/>
              </a:cxn>
              <a:cxn ang="0">
                <a:pos x="connsiteX3" y="connsiteY3"/>
              </a:cxn>
            </a:cxnLst>
            <a:rect l="l" t="t" r="r" b="b"/>
            <a:pathLst>
              <a:path w="2114407" h="2121623">
                <a:moveTo>
                  <a:pt x="6928" y="0"/>
                </a:moveTo>
                <a:lnTo>
                  <a:pt x="2114407" y="1054823"/>
                </a:lnTo>
                <a:lnTo>
                  <a:pt x="0" y="2121623"/>
                </a:lnTo>
                <a:cubicBezTo>
                  <a:pt x="2309" y="1405949"/>
                  <a:pt x="4619" y="715674"/>
                  <a:pt x="6928" y="0"/>
                </a:cubicBezTo>
                <a:close/>
              </a:path>
            </a:pathLst>
          </a:custGeom>
          <a:solidFill>
            <a:schemeClr val="accent6"/>
          </a:solidFill>
        </p:spPr>
        <p:txBody>
          <a:bodyPr anchor="ctr">
            <a:normAutofit/>
          </a:bodyPr>
          <a:lstStyle>
            <a:lvl1pPr marL="0" indent="0" algn="l">
              <a:lnSpc>
                <a:spcPct val="100000"/>
              </a:lnSpc>
              <a:spcBef>
                <a:spcPts val="100"/>
              </a:spcBef>
              <a:buFont typeface="Arial" panose="020B0604020202020204" pitchFamily="34" charset="0"/>
              <a:buNone/>
              <a:defRPr sz="1400"/>
            </a:lvl1pPr>
          </a:lstStyle>
          <a:p>
            <a:r>
              <a:rPr lang="de-DE" smtClean="0"/>
              <a:t>Bild durch Klicken auf Symbol hinzufügen</a:t>
            </a:r>
            <a:endParaRPr lang="de-DE" dirty="0"/>
          </a:p>
        </p:txBody>
      </p:sp>
      <p:pic>
        <p:nvPicPr>
          <p:cNvPr id="4" name="Grafik 3">
            <a:extLst>
              <a:ext uri="{FF2B5EF4-FFF2-40B4-BE49-F238E27FC236}">
                <a16:creationId xmlns:a16="http://schemas.microsoft.com/office/drawing/2014/main" id="{F6DCF02F-C1FA-3345-9455-044C8114F4A0}"/>
              </a:ext>
            </a:extLst>
          </p:cNvPr>
          <p:cNvPicPr>
            <a:picLocks noChangeAspect="1"/>
          </p:cNvPicPr>
          <p:nvPr userDrawn="1"/>
        </p:nvPicPr>
        <p:blipFill>
          <a:blip r:embed="rId3"/>
          <a:stretch>
            <a:fillRect/>
          </a:stretch>
        </p:blipFill>
        <p:spPr>
          <a:xfrm>
            <a:off x="5250569" y="3748884"/>
            <a:ext cx="4508500" cy="2057400"/>
          </a:xfrm>
          <a:prstGeom prst="rect">
            <a:avLst/>
          </a:prstGeom>
        </p:spPr>
      </p:pic>
    </p:spTree>
    <p:extLst>
      <p:ext uri="{BB962C8B-B14F-4D97-AF65-F5344CB8AC3E}">
        <p14:creationId xmlns:p14="http://schemas.microsoft.com/office/powerpoint/2010/main" val="1977837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und Bild Quadra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50824" y="2213003"/>
            <a:ext cx="4228968" cy="2228368"/>
          </a:xfrm>
        </p:spPr>
        <p:txBody>
          <a:bodyPr lIns="0" tIns="0" rIns="0" bIns="0">
            <a:noAutofit/>
          </a:bodyPr>
          <a:lstStyle>
            <a:lvl1pPr marL="243450">
              <a:defRPr/>
            </a:lvl1pPr>
            <a:lvl2pPr>
              <a:defRPr/>
            </a:lvl2pPr>
            <a:lvl3pPr>
              <a:defRPr/>
            </a:lvl3pPr>
            <a:lvl4pPr>
              <a:defRPr/>
            </a:lvl4pPr>
            <a:lvl5pPr>
              <a:defRPr/>
            </a:lvl5pPr>
          </a:lstStyle>
          <a:p>
            <a:pPr lvl="0"/>
            <a:r>
              <a:rPr lang="de-DE" smtClean="0"/>
              <a:t>Formatvorlagen des Textmasters bearbeiten</a:t>
            </a:r>
          </a:p>
        </p:txBody>
      </p:sp>
      <p:sp>
        <p:nvSpPr>
          <p:cNvPr id="9" name="Textplatzhalter 8">
            <a:extLst>
              <a:ext uri="{FF2B5EF4-FFF2-40B4-BE49-F238E27FC236}">
                <a16:creationId xmlns:a16="http://schemas.microsoft.com/office/drawing/2014/main" id="{701916FA-D5D3-3649-805F-88EF80C0F85B}"/>
              </a:ext>
            </a:extLst>
          </p:cNvPr>
          <p:cNvSpPr>
            <a:spLocks noGrp="1"/>
          </p:cNvSpPr>
          <p:nvPr>
            <p:ph type="body" sz="quarter" idx="13" hasCustomPrompt="1"/>
          </p:nvPr>
        </p:nvSpPr>
        <p:spPr>
          <a:xfrm>
            <a:off x="250825" y="1579389"/>
            <a:ext cx="4228967" cy="495300"/>
          </a:xfrm>
        </p:spPr>
        <p:txBody>
          <a:bodyPr lIns="0" tIns="0" rIns="0" bIns="0" anchor="ctr" anchorCtr="0">
            <a:noAutofit/>
          </a:bodyPr>
          <a:lstStyle>
            <a:lvl1pPr marL="0" indent="0">
              <a:buNone/>
              <a:defRPr sz="2400" b="0" i="0" spc="100" baseline="0">
                <a:latin typeface="Meta Head IGM Cond Light" panose="02000506030000020004" pitchFamily="2" charset="77"/>
              </a:defRPr>
            </a:lvl1pPr>
          </a:lstStyle>
          <a:p>
            <a:r>
              <a:rPr lang="de-DE" dirty="0"/>
              <a:t>Unterzeile einfügen</a:t>
            </a:r>
          </a:p>
        </p:txBody>
      </p:sp>
      <p:sp>
        <p:nvSpPr>
          <p:cNvPr id="11" name="Bildplatzhalter 9">
            <a:extLst>
              <a:ext uri="{FF2B5EF4-FFF2-40B4-BE49-F238E27FC236}">
                <a16:creationId xmlns:a16="http://schemas.microsoft.com/office/drawing/2014/main" id="{38FCB7D0-646F-AF48-A2B8-12A09927B98A}"/>
              </a:ext>
            </a:extLst>
          </p:cNvPr>
          <p:cNvSpPr>
            <a:spLocks noGrp="1"/>
          </p:cNvSpPr>
          <p:nvPr>
            <p:ph type="pic" sz="quarter" idx="14"/>
          </p:nvPr>
        </p:nvSpPr>
        <p:spPr>
          <a:xfrm>
            <a:off x="4745736" y="1080001"/>
            <a:ext cx="4147439" cy="3361632"/>
          </a:xfrm>
          <a:solidFill>
            <a:schemeClr val="accent6"/>
          </a:solidFill>
        </p:spPr>
        <p:txBody>
          <a:bodyPr lIns="0" tIns="0" rIns="0" bIns="0" anchor="ctr">
            <a:noAutofit/>
          </a:bodyPr>
          <a:lstStyle>
            <a:lvl1pPr marL="0" indent="0" algn="ctr">
              <a:buNone/>
              <a:defRPr/>
            </a:lvl1pPr>
          </a:lstStyle>
          <a:p>
            <a:r>
              <a:rPr lang="de-DE" smtClean="0"/>
              <a:t>Bild durch Klicken auf Symbol hinzufügen</a:t>
            </a:r>
            <a:endParaRPr lang="de-DE" dirty="0"/>
          </a:p>
        </p:txBody>
      </p:sp>
      <p:sp>
        <p:nvSpPr>
          <p:cNvPr id="10" name="Textplatzhalter 3">
            <a:extLst>
              <a:ext uri="{FF2B5EF4-FFF2-40B4-BE49-F238E27FC236}">
                <a16:creationId xmlns:a16="http://schemas.microsoft.com/office/drawing/2014/main" id="{640241A6-D7C2-2D40-8F92-2599EC120160}"/>
              </a:ext>
            </a:extLst>
          </p:cNvPr>
          <p:cNvSpPr txBox="1">
            <a:spLocks/>
          </p:cNvSpPr>
          <p:nvPr userDrawn="1"/>
        </p:nvSpPr>
        <p:spPr>
          <a:xfrm>
            <a:off x="4135077" y="4678176"/>
            <a:ext cx="884237" cy="271969"/>
          </a:xfrm>
          <a:prstGeom prst="rect">
            <a:avLst/>
          </a:prstGeom>
        </p:spPr>
        <p:txBody>
          <a:bodyPr lIns="0" tIns="0" rIns="0" bIns="0" anchor="b" anchorCtr="0"/>
          <a:lstStyle>
            <a:lvl1pPr marL="0" indent="0" algn="l" defTabSz="685800" rtl="0" eaLnBrk="1" latinLnBrk="0" hangingPunct="1">
              <a:lnSpc>
                <a:spcPct val="90000"/>
              </a:lnSpc>
              <a:spcBef>
                <a:spcPts val="750"/>
              </a:spcBef>
              <a:buSzPct val="90000"/>
              <a:buFontTx/>
              <a:buNone/>
              <a:defRPr sz="1000" b="0" i="0" kern="1200">
                <a:solidFill>
                  <a:srgbClr val="3C3C3B"/>
                </a:solidFill>
                <a:latin typeface="Meta OT" panose="020B0504030101020104" pitchFamily="34" charset="77"/>
                <a:ea typeface="+mn-ea"/>
                <a:cs typeface="+mn-cs"/>
              </a:defRPr>
            </a:lvl1pPr>
            <a:lvl2pPr marL="5143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2pPr>
            <a:lvl3pPr marL="7852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3pPr>
            <a:lvl4pPr marL="10561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4pPr>
            <a:lvl5pPr marL="1327050" indent="-243450" algn="l" defTabSz="685800" rtl="0" eaLnBrk="1" latinLnBrk="0" hangingPunct="1">
              <a:lnSpc>
                <a:spcPct val="90000"/>
              </a:lnSpc>
              <a:spcBef>
                <a:spcPts val="375"/>
              </a:spcBef>
              <a:buFontTx/>
              <a:buBlip>
                <a:blip r:embed="rId2"/>
              </a:buBlip>
              <a:defRPr sz="1800" b="0" i="0" kern="1200">
                <a:solidFill>
                  <a:schemeClr val="tx1"/>
                </a:solidFill>
                <a:latin typeface="Meta OT" panose="020B0504030101020104" pitchFamily="34"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fld id="{FE565D1A-C7ED-2741-8521-CA3C0FECAFC6}" type="slidenum">
              <a:rPr lang="de-DE" b="0" i="0" smtClean="0">
                <a:latin typeface="Meta IGM" panose="02000503040000020004" pitchFamily="2" charset="0"/>
              </a:rPr>
              <a:pPr algn="ctr"/>
              <a:t>‹Nr.›</a:t>
            </a:fld>
            <a:endParaRPr lang="de-DE" b="0" i="0" dirty="0">
              <a:latin typeface="Meta IGM" panose="02000503040000020004" pitchFamily="2" charset="0"/>
            </a:endParaRPr>
          </a:p>
        </p:txBody>
      </p:sp>
      <p:sp>
        <p:nvSpPr>
          <p:cNvPr id="12" name="Title 1">
            <a:extLst>
              <a:ext uri="{FF2B5EF4-FFF2-40B4-BE49-F238E27FC236}">
                <a16:creationId xmlns:a16="http://schemas.microsoft.com/office/drawing/2014/main" id="{B6248DF6-2726-DD4A-A7E5-C91F48E303A9}"/>
              </a:ext>
            </a:extLst>
          </p:cNvPr>
          <p:cNvSpPr>
            <a:spLocks noGrp="1"/>
          </p:cNvSpPr>
          <p:nvPr>
            <p:ph type="title" hasCustomPrompt="1"/>
          </p:nvPr>
        </p:nvSpPr>
        <p:spPr>
          <a:xfrm>
            <a:off x="250825" y="1080000"/>
            <a:ext cx="4228967" cy="472175"/>
          </a:xfrm>
        </p:spPr>
        <p:txBody>
          <a:bodyPr/>
          <a:lstStyle>
            <a:lvl1pPr>
              <a:defRPr spc="200" baseline="0"/>
            </a:lvl1pPr>
          </a:lstStyle>
          <a:p>
            <a:r>
              <a:rPr lang="de-DE" dirty="0"/>
              <a:t>TITEL BEARBEITEN</a:t>
            </a:r>
            <a:endParaRPr lang="en-US" dirty="0"/>
          </a:p>
        </p:txBody>
      </p:sp>
    </p:spTree>
    <p:extLst>
      <p:ext uri="{BB962C8B-B14F-4D97-AF65-F5344CB8AC3E}">
        <p14:creationId xmlns:p14="http://schemas.microsoft.com/office/powerpoint/2010/main" val="38520518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ur Bild">
    <p:spTree>
      <p:nvGrpSpPr>
        <p:cNvPr id="1" name=""/>
        <p:cNvGrpSpPr/>
        <p:nvPr/>
      </p:nvGrpSpPr>
      <p:grpSpPr>
        <a:xfrm>
          <a:off x="0" y="0"/>
          <a:ext cx="0" cy="0"/>
          <a:chOff x="0" y="0"/>
          <a:chExt cx="0" cy="0"/>
        </a:xfrm>
      </p:grpSpPr>
      <p:sp>
        <p:nvSpPr>
          <p:cNvPr id="11" name="Bildplatzhalter 9">
            <a:extLst>
              <a:ext uri="{FF2B5EF4-FFF2-40B4-BE49-F238E27FC236}">
                <a16:creationId xmlns:a16="http://schemas.microsoft.com/office/drawing/2014/main" id="{38FCB7D0-646F-AF48-A2B8-12A09927B98A}"/>
              </a:ext>
            </a:extLst>
          </p:cNvPr>
          <p:cNvSpPr>
            <a:spLocks noGrp="1"/>
          </p:cNvSpPr>
          <p:nvPr>
            <p:ph type="pic" sz="quarter" idx="14"/>
          </p:nvPr>
        </p:nvSpPr>
        <p:spPr>
          <a:xfrm>
            <a:off x="250032" y="1080001"/>
            <a:ext cx="8643144" cy="3361632"/>
          </a:xfrm>
          <a:solidFill>
            <a:schemeClr val="accent6"/>
          </a:solidFill>
        </p:spPr>
        <p:txBody>
          <a:bodyPr lIns="0" tIns="0" rIns="0" bIns="0" anchor="ctr">
            <a:noAutofit/>
          </a:bodyPr>
          <a:lstStyle>
            <a:lvl1pPr marL="0" indent="0" algn="ctr">
              <a:buNone/>
              <a:defRPr/>
            </a:lvl1pPr>
          </a:lstStyle>
          <a:p>
            <a:r>
              <a:rPr lang="de-DE" smtClean="0"/>
              <a:t>Bild durch Klicken auf Symbol hinzufügen</a:t>
            </a:r>
            <a:endParaRPr lang="de-DE" dirty="0"/>
          </a:p>
        </p:txBody>
      </p:sp>
      <p:sp>
        <p:nvSpPr>
          <p:cNvPr id="10" name="Textplatzhalter 3">
            <a:extLst>
              <a:ext uri="{FF2B5EF4-FFF2-40B4-BE49-F238E27FC236}">
                <a16:creationId xmlns:a16="http://schemas.microsoft.com/office/drawing/2014/main" id="{640241A6-D7C2-2D40-8F92-2599EC120160}"/>
              </a:ext>
            </a:extLst>
          </p:cNvPr>
          <p:cNvSpPr txBox="1">
            <a:spLocks/>
          </p:cNvSpPr>
          <p:nvPr userDrawn="1"/>
        </p:nvSpPr>
        <p:spPr>
          <a:xfrm>
            <a:off x="4135077" y="4678176"/>
            <a:ext cx="884237" cy="271969"/>
          </a:xfrm>
          <a:prstGeom prst="rect">
            <a:avLst/>
          </a:prstGeom>
        </p:spPr>
        <p:txBody>
          <a:bodyPr lIns="0" tIns="0" rIns="0" bIns="0" anchor="b" anchorCtr="0"/>
          <a:lstStyle>
            <a:lvl1pPr marL="0" indent="0" algn="l" defTabSz="685800" rtl="0" eaLnBrk="1" latinLnBrk="0" hangingPunct="1">
              <a:lnSpc>
                <a:spcPct val="90000"/>
              </a:lnSpc>
              <a:spcBef>
                <a:spcPts val="750"/>
              </a:spcBef>
              <a:buSzPct val="90000"/>
              <a:buFontTx/>
              <a:buNone/>
              <a:defRPr sz="1000" b="0" i="0" kern="1200">
                <a:solidFill>
                  <a:srgbClr val="3C3C3B"/>
                </a:solidFill>
                <a:latin typeface="Meta OT" panose="020B0504030101020104" pitchFamily="34" charset="77"/>
                <a:ea typeface="+mn-ea"/>
                <a:cs typeface="+mn-cs"/>
              </a:defRPr>
            </a:lvl1pPr>
            <a:lvl2pPr marL="5143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2pPr>
            <a:lvl3pPr marL="7852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3pPr>
            <a:lvl4pPr marL="10561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4pPr>
            <a:lvl5pPr marL="1327050" indent="-243450" algn="l" defTabSz="685800" rtl="0" eaLnBrk="1" latinLnBrk="0" hangingPunct="1">
              <a:lnSpc>
                <a:spcPct val="90000"/>
              </a:lnSpc>
              <a:spcBef>
                <a:spcPts val="375"/>
              </a:spcBef>
              <a:buFontTx/>
              <a:buBlip>
                <a:blip r:embed="rId2"/>
              </a:buBlip>
              <a:defRPr sz="1800" b="0" i="0" kern="1200">
                <a:solidFill>
                  <a:schemeClr val="tx1"/>
                </a:solidFill>
                <a:latin typeface="Meta OT" panose="020B0504030101020104" pitchFamily="34"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fld id="{FE565D1A-C7ED-2741-8521-CA3C0FECAFC6}" type="slidenum">
              <a:rPr lang="de-DE" b="0" i="0" smtClean="0">
                <a:latin typeface="Meta IGM" panose="02000503040000020004" pitchFamily="2" charset="0"/>
              </a:rPr>
              <a:pPr algn="ctr"/>
              <a:t>‹Nr.›</a:t>
            </a:fld>
            <a:endParaRPr lang="de-DE" b="0" i="0" dirty="0">
              <a:latin typeface="Meta IGM" panose="02000503040000020004" pitchFamily="2" charset="0"/>
            </a:endParaRPr>
          </a:p>
        </p:txBody>
      </p:sp>
    </p:spTree>
    <p:extLst>
      <p:ext uri="{BB962C8B-B14F-4D97-AF65-F5344CB8AC3E}">
        <p14:creationId xmlns:p14="http://schemas.microsoft.com/office/powerpoint/2010/main" val="603064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und Smartart">
    <p:spTree>
      <p:nvGrpSpPr>
        <p:cNvPr id="1" name=""/>
        <p:cNvGrpSpPr/>
        <p:nvPr/>
      </p:nvGrpSpPr>
      <p:grpSpPr>
        <a:xfrm>
          <a:off x="0" y="0"/>
          <a:ext cx="0" cy="0"/>
          <a:chOff x="0" y="0"/>
          <a:chExt cx="0" cy="0"/>
        </a:xfrm>
      </p:grpSpPr>
      <p:sp>
        <p:nvSpPr>
          <p:cNvPr id="10" name="Textplatzhalter 3">
            <a:extLst>
              <a:ext uri="{FF2B5EF4-FFF2-40B4-BE49-F238E27FC236}">
                <a16:creationId xmlns:a16="http://schemas.microsoft.com/office/drawing/2014/main" id="{640241A6-D7C2-2D40-8F92-2599EC120160}"/>
              </a:ext>
            </a:extLst>
          </p:cNvPr>
          <p:cNvSpPr txBox="1">
            <a:spLocks/>
          </p:cNvSpPr>
          <p:nvPr userDrawn="1"/>
        </p:nvSpPr>
        <p:spPr>
          <a:xfrm>
            <a:off x="4135077" y="4678176"/>
            <a:ext cx="884237" cy="271969"/>
          </a:xfrm>
          <a:prstGeom prst="rect">
            <a:avLst/>
          </a:prstGeom>
        </p:spPr>
        <p:txBody>
          <a:bodyPr lIns="0" tIns="0" rIns="0" bIns="0" anchor="b" anchorCtr="0"/>
          <a:lstStyle>
            <a:lvl1pPr marL="0" indent="0" algn="l" defTabSz="685800" rtl="0" eaLnBrk="1" latinLnBrk="0" hangingPunct="1">
              <a:lnSpc>
                <a:spcPct val="90000"/>
              </a:lnSpc>
              <a:spcBef>
                <a:spcPts val="750"/>
              </a:spcBef>
              <a:buSzPct val="90000"/>
              <a:buFontTx/>
              <a:buNone/>
              <a:defRPr sz="1000" b="0" i="0" kern="1200">
                <a:solidFill>
                  <a:srgbClr val="3C3C3B"/>
                </a:solidFill>
                <a:latin typeface="Meta OT" panose="020B0504030101020104" pitchFamily="34" charset="77"/>
                <a:ea typeface="+mn-ea"/>
                <a:cs typeface="+mn-cs"/>
              </a:defRPr>
            </a:lvl1pPr>
            <a:lvl2pPr marL="5143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2pPr>
            <a:lvl3pPr marL="7852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3pPr>
            <a:lvl4pPr marL="10561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4pPr>
            <a:lvl5pPr marL="1327050" indent="-243450" algn="l" defTabSz="685800" rtl="0" eaLnBrk="1" latinLnBrk="0" hangingPunct="1">
              <a:lnSpc>
                <a:spcPct val="90000"/>
              </a:lnSpc>
              <a:spcBef>
                <a:spcPts val="375"/>
              </a:spcBef>
              <a:buFontTx/>
              <a:buBlip>
                <a:blip r:embed="rId2"/>
              </a:buBlip>
              <a:defRPr sz="1800" b="0" i="0" kern="1200">
                <a:solidFill>
                  <a:schemeClr val="tx1"/>
                </a:solidFill>
                <a:latin typeface="Meta OT" panose="020B0504030101020104" pitchFamily="34"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fld id="{FE565D1A-C7ED-2741-8521-CA3C0FECAFC6}" type="slidenum">
              <a:rPr lang="de-DE" b="0" i="0" smtClean="0">
                <a:latin typeface="Meta IGM" panose="02000503040000020004" pitchFamily="2" charset="0"/>
              </a:rPr>
              <a:pPr algn="ctr"/>
              <a:t>‹Nr.›</a:t>
            </a:fld>
            <a:endParaRPr lang="de-DE" b="0" i="0" dirty="0">
              <a:latin typeface="Meta IGM" panose="02000503040000020004" pitchFamily="2" charset="0"/>
            </a:endParaRPr>
          </a:p>
        </p:txBody>
      </p:sp>
      <p:sp>
        <p:nvSpPr>
          <p:cNvPr id="12" name="Title 1">
            <a:extLst>
              <a:ext uri="{FF2B5EF4-FFF2-40B4-BE49-F238E27FC236}">
                <a16:creationId xmlns:a16="http://schemas.microsoft.com/office/drawing/2014/main" id="{B6248DF6-2726-DD4A-A7E5-C91F48E303A9}"/>
              </a:ext>
            </a:extLst>
          </p:cNvPr>
          <p:cNvSpPr>
            <a:spLocks noGrp="1"/>
          </p:cNvSpPr>
          <p:nvPr>
            <p:ph type="title" hasCustomPrompt="1"/>
          </p:nvPr>
        </p:nvSpPr>
        <p:spPr>
          <a:xfrm>
            <a:off x="250825" y="1080000"/>
            <a:ext cx="4228967" cy="472175"/>
          </a:xfrm>
        </p:spPr>
        <p:txBody>
          <a:bodyPr/>
          <a:lstStyle>
            <a:lvl1pPr>
              <a:defRPr spc="200" baseline="0"/>
            </a:lvl1pPr>
          </a:lstStyle>
          <a:p>
            <a:r>
              <a:rPr lang="de-DE" dirty="0"/>
              <a:t>TITEL BEARBEITEN</a:t>
            </a:r>
            <a:endParaRPr lang="en-US" dirty="0"/>
          </a:p>
        </p:txBody>
      </p:sp>
      <p:sp>
        <p:nvSpPr>
          <p:cNvPr id="13" name="SmartArt-Platzhalter 3">
            <a:extLst>
              <a:ext uri="{FF2B5EF4-FFF2-40B4-BE49-F238E27FC236}">
                <a16:creationId xmlns:a16="http://schemas.microsoft.com/office/drawing/2014/main" id="{55665241-B298-6C48-8846-F34E0522A230}"/>
              </a:ext>
            </a:extLst>
          </p:cNvPr>
          <p:cNvSpPr>
            <a:spLocks noGrp="1"/>
          </p:cNvSpPr>
          <p:nvPr>
            <p:ph type="dgm" sz="quarter" idx="15"/>
          </p:nvPr>
        </p:nvSpPr>
        <p:spPr>
          <a:xfrm>
            <a:off x="250825" y="1739900"/>
            <a:ext cx="8642350" cy="2701925"/>
          </a:xfrm>
        </p:spPr>
        <p:txBody>
          <a:bodyPr/>
          <a:lstStyle>
            <a:lvl1pPr marL="0" indent="0">
              <a:buNone/>
              <a:defRPr/>
            </a:lvl1pPr>
          </a:lstStyle>
          <a:p>
            <a:r>
              <a:rPr lang="de-DE" smtClean="0"/>
              <a:t>Klicken Sie auf das Symbol, um die SmartArt-Grafik hinzuzufügen</a:t>
            </a:r>
            <a:endParaRPr lang="de-DE" dirty="0"/>
          </a:p>
        </p:txBody>
      </p:sp>
    </p:spTree>
    <p:extLst>
      <p:ext uri="{BB962C8B-B14F-4D97-AF65-F5344CB8AC3E}">
        <p14:creationId xmlns:p14="http://schemas.microsoft.com/office/powerpoint/2010/main" val="928277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10" name="Textplatzhalter 3">
            <a:extLst>
              <a:ext uri="{FF2B5EF4-FFF2-40B4-BE49-F238E27FC236}">
                <a16:creationId xmlns:a16="http://schemas.microsoft.com/office/drawing/2014/main" id="{640241A6-D7C2-2D40-8F92-2599EC120160}"/>
              </a:ext>
            </a:extLst>
          </p:cNvPr>
          <p:cNvSpPr txBox="1">
            <a:spLocks/>
          </p:cNvSpPr>
          <p:nvPr userDrawn="1"/>
        </p:nvSpPr>
        <p:spPr>
          <a:xfrm>
            <a:off x="4135077" y="4678176"/>
            <a:ext cx="884237" cy="271969"/>
          </a:xfrm>
          <a:prstGeom prst="rect">
            <a:avLst/>
          </a:prstGeom>
        </p:spPr>
        <p:txBody>
          <a:bodyPr lIns="0" tIns="0" rIns="0" bIns="0" anchor="b" anchorCtr="0"/>
          <a:lstStyle>
            <a:lvl1pPr marL="0" indent="0" algn="l" defTabSz="685800" rtl="0" eaLnBrk="1" latinLnBrk="0" hangingPunct="1">
              <a:lnSpc>
                <a:spcPct val="90000"/>
              </a:lnSpc>
              <a:spcBef>
                <a:spcPts val="750"/>
              </a:spcBef>
              <a:buSzPct val="90000"/>
              <a:buFontTx/>
              <a:buNone/>
              <a:defRPr sz="1000" b="0" i="0" kern="1200">
                <a:solidFill>
                  <a:srgbClr val="3C3C3B"/>
                </a:solidFill>
                <a:latin typeface="Meta OT" panose="020B0504030101020104" pitchFamily="34" charset="77"/>
                <a:ea typeface="+mn-ea"/>
                <a:cs typeface="+mn-cs"/>
              </a:defRPr>
            </a:lvl1pPr>
            <a:lvl2pPr marL="5143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2pPr>
            <a:lvl3pPr marL="7852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3pPr>
            <a:lvl4pPr marL="10561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4pPr>
            <a:lvl5pPr marL="1327050" indent="-243450" algn="l" defTabSz="685800" rtl="0" eaLnBrk="1" latinLnBrk="0" hangingPunct="1">
              <a:lnSpc>
                <a:spcPct val="90000"/>
              </a:lnSpc>
              <a:spcBef>
                <a:spcPts val="375"/>
              </a:spcBef>
              <a:buFontTx/>
              <a:buBlip>
                <a:blip r:embed="rId2"/>
              </a:buBlip>
              <a:defRPr sz="1800" b="0" i="0" kern="1200">
                <a:solidFill>
                  <a:schemeClr val="tx1"/>
                </a:solidFill>
                <a:latin typeface="Meta OT" panose="020B0504030101020104" pitchFamily="34"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fld id="{FE565D1A-C7ED-2741-8521-CA3C0FECAFC6}" type="slidenum">
              <a:rPr lang="de-DE" b="0" i="0" smtClean="0">
                <a:latin typeface="Meta IGM" panose="02000503040000020004" pitchFamily="2" charset="0"/>
              </a:rPr>
              <a:pPr algn="ctr"/>
              <a:t>‹Nr.›</a:t>
            </a:fld>
            <a:endParaRPr lang="de-DE" b="0" i="0" dirty="0">
              <a:latin typeface="Meta IGM" panose="02000503040000020004" pitchFamily="2" charset="0"/>
            </a:endParaRPr>
          </a:p>
        </p:txBody>
      </p:sp>
    </p:spTree>
    <p:extLst>
      <p:ext uri="{BB962C8B-B14F-4D97-AF65-F5344CB8AC3E}">
        <p14:creationId xmlns:p14="http://schemas.microsoft.com/office/powerpoint/2010/main" val="812010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0825" y="1365774"/>
            <a:ext cx="7722401" cy="454025"/>
          </a:xfrm>
          <a:prstGeom prst="rect">
            <a:avLst/>
          </a:prstGeom>
        </p:spPr>
        <p:txBody>
          <a:bodyPr vert="horz" lIns="0" tIns="0" rIns="0" bIns="0" rtlCol="0" anchor="t" anchorCtr="0">
            <a:noAutofit/>
          </a:bodyPr>
          <a:lstStyle/>
          <a:p>
            <a:r>
              <a:rPr lang="de-DE" dirty="0"/>
              <a:t>TITEL BEARBEITEN</a:t>
            </a:r>
            <a:endParaRPr lang="en-US" dirty="0"/>
          </a:p>
        </p:txBody>
      </p:sp>
      <p:sp>
        <p:nvSpPr>
          <p:cNvPr id="3" name="Text Placeholder 2"/>
          <p:cNvSpPr>
            <a:spLocks noGrp="1"/>
          </p:cNvSpPr>
          <p:nvPr>
            <p:ph type="body" idx="1"/>
          </p:nvPr>
        </p:nvSpPr>
        <p:spPr>
          <a:xfrm>
            <a:off x="250825" y="1979525"/>
            <a:ext cx="8642349" cy="265319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Textfeld 3">
            <a:extLst>
              <a:ext uri="{FF2B5EF4-FFF2-40B4-BE49-F238E27FC236}">
                <a16:creationId xmlns:a16="http://schemas.microsoft.com/office/drawing/2014/main" id="{36E83AFE-0D76-C240-A33D-8D8C0966DBEB}"/>
              </a:ext>
            </a:extLst>
          </p:cNvPr>
          <p:cNvSpPr txBox="1"/>
          <p:nvPr userDrawn="1"/>
        </p:nvSpPr>
        <p:spPr>
          <a:xfrm>
            <a:off x="250825" y="4786476"/>
            <a:ext cx="3560456" cy="153888"/>
          </a:xfrm>
          <a:prstGeom prst="rect">
            <a:avLst/>
          </a:prstGeom>
          <a:noFill/>
        </p:spPr>
        <p:txBody>
          <a:bodyPr wrap="square" lIns="0" tIns="0" rIns="0" bIns="0" rtlCol="0" anchor="b" anchorCtr="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e-DE" sz="1000" b="0" i="0" dirty="0" smtClean="0">
                <a:solidFill>
                  <a:srgbClr val="3C3C3B"/>
                </a:solidFill>
                <a:latin typeface="Meta IGM" panose="02000503040000020004" pitchFamily="2" charset="0"/>
              </a:rPr>
              <a:t>Tag der betrieblichen Entgeltgleichheit | 27.10.2023 </a:t>
            </a:r>
            <a:endParaRPr lang="de-DE" sz="1000" b="0" i="0" dirty="0">
              <a:solidFill>
                <a:srgbClr val="3C3C3B"/>
              </a:solidFill>
              <a:latin typeface="Meta IGM" panose="02000503040000020004" pitchFamily="2" charset="0"/>
            </a:endParaRPr>
          </a:p>
        </p:txBody>
      </p:sp>
      <p:sp>
        <p:nvSpPr>
          <p:cNvPr id="13" name="Textfeld 12">
            <a:extLst>
              <a:ext uri="{FF2B5EF4-FFF2-40B4-BE49-F238E27FC236}">
                <a16:creationId xmlns:a16="http://schemas.microsoft.com/office/drawing/2014/main" id="{61566813-E909-A142-B31F-03FCE51CCD4D}"/>
              </a:ext>
            </a:extLst>
          </p:cNvPr>
          <p:cNvSpPr txBox="1"/>
          <p:nvPr userDrawn="1"/>
        </p:nvSpPr>
        <p:spPr>
          <a:xfrm>
            <a:off x="6115050" y="4636168"/>
            <a:ext cx="2784031" cy="307777"/>
          </a:xfrm>
          <a:prstGeom prst="rect">
            <a:avLst/>
          </a:prstGeom>
          <a:noFill/>
        </p:spPr>
        <p:txBody>
          <a:bodyPr wrap="square" lIns="0" tIns="0" rIns="0" bIns="0" rtlCol="0">
            <a:spAutoFit/>
          </a:bodyPr>
          <a:lstStyle/>
          <a:p>
            <a:pPr algn="r"/>
            <a:r>
              <a:rPr lang="de-DE" sz="1000" b="0" i="0" kern="1200" dirty="0">
                <a:solidFill>
                  <a:srgbClr val="3C3C3B"/>
                </a:solidFill>
                <a:effectLst/>
                <a:latin typeface="Meta IGM" panose="02000503040000020004" pitchFamily="2" charset="0"/>
                <a:ea typeface="+mn-ea"/>
                <a:cs typeface="+mn-cs"/>
              </a:rPr>
              <a:t>IG </a:t>
            </a:r>
            <a:r>
              <a:rPr lang="de-DE" sz="1000" b="0" i="0" kern="1200" dirty="0" smtClean="0">
                <a:solidFill>
                  <a:srgbClr val="3C3C3B"/>
                </a:solidFill>
                <a:effectLst/>
                <a:latin typeface="Meta IGM" panose="02000503040000020004" pitchFamily="2" charset="0"/>
                <a:ea typeface="+mn-ea"/>
                <a:cs typeface="+mn-cs"/>
              </a:rPr>
              <a:t>Metall Vorstand </a:t>
            </a:r>
            <a:endParaRPr lang="de-DE" sz="1000" b="0" i="0" kern="1200" dirty="0">
              <a:solidFill>
                <a:srgbClr val="3C3C3B"/>
              </a:solidFill>
              <a:effectLst/>
              <a:latin typeface="Meta IGM" panose="02000503040000020004" pitchFamily="2" charset="0"/>
              <a:ea typeface="+mn-ea"/>
              <a:cs typeface="+mn-cs"/>
            </a:endParaRPr>
          </a:p>
          <a:p>
            <a:pPr algn="r"/>
            <a:r>
              <a:rPr lang="de-DE" sz="1000" b="1" i="0" kern="1200" dirty="0" smtClean="0">
                <a:solidFill>
                  <a:srgbClr val="3C3C3B"/>
                </a:solidFill>
                <a:effectLst/>
                <a:latin typeface="Meta IGM" panose="02000503040000020004" pitchFamily="2" charset="0"/>
                <a:ea typeface="+mn-ea"/>
                <a:cs typeface="+mn-cs"/>
              </a:rPr>
              <a:t>Frauen-</a:t>
            </a:r>
            <a:r>
              <a:rPr lang="de-DE" sz="1000" b="1" i="0" kern="1200" baseline="0" dirty="0" smtClean="0">
                <a:solidFill>
                  <a:srgbClr val="3C3C3B"/>
                </a:solidFill>
                <a:effectLst/>
                <a:latin typeface="Meta IGM" panose="02000503040000020004" pitchFamily="2" charset="0"/>
                <a:ea typeface="+mn-ea"/>
                <a:cs typeface="+mn-cs"/>
              </a:rPr>
              <a:t> und Gleichstellungspolitik</a:t>
            </a:r>
            <a:endParaRPr lang="de-DE" sz="1000" b="1" i="0" kern="1200" dirty="0">
              <a:solidFill>
                <a:srgbClr val="3C3C3B"/>
              </a:solidFill>
              <a:effectLst/>
              <a:latin typeface="Meta IGM" panose="02000503040000020004" pitchFamily="2" charset="0"/>
              <a:ea typeface="+mn-ea"/>
              <a:cs typeface="+mn-cs"/>
            </a:endParaRPr>
          </a:p>
        </p:txBody>
      </p:sp>
      <p:pic>
        <p:nvPicPr>
          <p:cNvPr id="7" name="Grafik 6"/>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7035884" y="233663"/>
            <a:ext cx="1949681" cy="972385"/>
          </a:xfrm>
          <a:prstGeom prst="rect">
            <a:avLst/>
          </a:prstGeom>
        </p:spPr>
      </p:pic>
    </p:spTree>
    <p:extLst>
      <p:ext uri="{BB962C8B-B14F-4D97-AF65-F5344CB8AC3E}">
        <p14:creationId xmlns:p14="http://schemas.microsoft.com/office/powerpoint/2010/main" val="258125778"/>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73" r:id="rId3"/>
    <p:sldLayoutId id="2147483662" r:id="rId4"/>
    <p:sldLayoutId id="2147483677" r:id="rId5"/>
    <p:sldLayoutId id="2147483675" r:id="rId6"/>
    <p:sldLayoutId id="2147483678" r:id="rId7"/>
    <p:sldLayoutId id="2147483676" r:id="rId8"/>
    <p:sldLayoutId id="2147483679" r:id="rId9"/>
    <p:sldLayoutId id="2147483674" r:id="rId10"/>
    <p:sldLayoutId id="2147483682" r:id="rId11"/>
    <p:sldLayoutId id="2147483683" r:id="rId12"/>
  </p:sldLayoutIdLst>
  <p:hf sldNum="0" hdr="0" dt="0"/>
  <p:txStyles>
    <p:titleStyle>
      <a:lvl1pPr algn="l" defTabSz="685800" rtl="0" eaLnBrk="1" latinLnBrk="0" hangingPunct="1">
        <a:lnSpc>
          <a:spcPct val="90000"/>
        </a:lnSpc>
        <a:spcBef>
          <a:spcPct val="0"/>
        </a:spcBef>
        <a:buNone/>
        <a:defRPr sz="4000" b="1" i="0" kern="1200" cap="all" spc="200" baseline="0">
          <a:solidFill>
            <a:srgbClr val="A71680"/>
          </a:solidFill>
          <a:latin typeface="Meta Head IGM Cond Black" panose="02000506030000020004" pitchFamily="2" charset="77"/>
          <a:ea typeface="+mj-ea"/>
          <a:cs typeface="+mj-cs"/>
        </a:defRPr>
      </a:lvl1pPr>
    </p:titleStyle>
    <p:bodyStyle>
      <a:lvl1pPr marL="285750" indent="-285750" algn="l" defTabSz="685800" rtl="0" eaLnBrk="1" latinLnBrk="0" hangingPunct="1">
        <a:lnSpc>
          <a:spcPct val="90000"/>
        </a:lnSpc>
        <a:spcBef>
          <a:spcPts val="750"/>
        </a:spcBef>
        <a:buClr>
          <a:srgbClr val="A71680"/>
        </a:buClr>
        <a:buSzPct val="90000"/>
        <a:buFontTx/>
        <a:buBlip>
          <a:blip r:embed="rId15"/>
        </a:buBlip>
        <a:defRPr sz="1800" b="0" i="0" kern="1200">
          <a:solidFill>
            <a:srgbClr val="3C3C3B"/>
          </a:solidFill>
          <a:latin typeface="Meta IGM" panose="02000503040000020004" pitchFamily="2" charset="0"/>
          <a:ea typeface="+mn-ea"/>
          <a:cs typeface="+mn-cs"/>
        </a:defRPr>
      </a:lvl1pPr>
      <a:lvl2pPr marL="556650" indent="-285750" algn="l" defTabSz="685800" rtl="0" eaLnBrk="1" latinLnBrk="0" hangingPunct="1">
        <a:lnSpc>
          <a:spcPct val="90000"/>
        </a:lnSpc>
        <a:spcBef>
          <a:spcPts val="375"/>
        </a:spcBef>
        <a:buClr>
          <a:srgbClr val="A71680"/>
        </a:buClr>
        <a:buSzPct val="90000"/>
        <a:buFontTx/>
        <a:buBlip>
          <a:blip r:embed="rId15"/>
        </a:buBlip>
        <a:defRPr sz="1800" b="0" i="0" kern="1200">
          <a:solidFill>
            <a:srgbClr val="3C3C3B"/>
          </a:solidFill>
          <a:latin typeface="Meta IGM" panose="02000503040000020004" pitchFamily="2" charset="0"/>
          <a:ea typeface="+mn-ea"/>
          <a:cs typeface="+mn-cs"/>
        </a:defRPr>
      </a:lvl2pPr>
      <a:lvl3pPr marL="827550" indent="-285750" algn="l" defTabSz="685800" rtl="0" eaLnBrk="1" latinLnBrk="0" hangingPunct="1">
        <a:lnSpc>
          <a:spcPct val="90000"/>
        </a:lnSpc>
        <a:spcBef>
          <a:spcPts val="375"/>
        </a:spcBef>
        <a:buClr>
          <a:srgbClr val="A71680"/>
        </a:buClr>
        <a:buSzPct val="90000"/>
        <a:buFontTx/>
        <a:buBlip>
          <a:blip r:embed="rId15"/>
        </a:buBlip>
        <a:defRPr sz="1800" b="0" i="0" kern="1200">
          <a:solidFill>
            <a:srgbClr val="3C3C3B"/>
          </a:solidFill>
          <a:latin typeface="Meta IGM" panose="02000503040000020004" pitchFamily="2" charset="0"/>
          <a:ea typeface="+mn-ea"/>
          <a:cs typeface="+mn-cs"/>
        </a:defRPr>
      </a:lvl3pPr>
      <a:lvl4pPr marL="1098450" indent="-285750" algn="l" defTabSz="685800" rtl="0" eaLnBrk="1" latinLnBrk="0" hangingPunct="1">
        <a:lnSpc>
          <a:spcPct val="90000"/>
        </a:lnSpc>
        <a:spcBef>
          <a:spcPts val="375"/>
        </a:spcBef>
        <a:buClr>
          <a:srgbClr val="A71680"/>
        </a:buClr>
        <a:buSzPct val="90000"/>
        <a:buFontTx/>
        <a:buBlip>
          <a:blip r:embed="rId15"/>
        </a:buBlip>
        <a:defRPr sz="1800" b="0" i="0" kern="1200">
          <a:solidFill>
            <a:srgbClr val="3C3C3B"/>
          </a:solidFill>
          <a:latin typeface="Meta IGM" panose="02000503040000020004" pitchFamily="2" charset="0"/>
          <a:ea typeface="+mn-ea"/>
          <a:cs typeface="+mn-cs"/>
        </a:defRPr>
      </a:lvl4pPr>
      <a:lvl5pPr marL="1369350" indent="-285750" algn="l" defTabSz="685800" rtl="0" eaLnBrk="1" latinLnBrk="0" hangingPunct="1">
        <a:lnSpc>
          <a:spcPct val="90000"/>
        </a:lnSpc>
        <a:spcBef>
          <a:spcPts val="375"/>
        </a:spcBef>
        <a:buClr>
          <a:srgbClr val="A71680"/>
        </a:buClr>
        <a:buSzPct val="90000"/>
        <a:buFontTx/>
        <a:buBlip>
          <a:blip r:embed="rId15"/>
        </a:buBlip>
        <a:defRPr sz="1800" b="0" i="0" kern="1200">
          <a:solidFill>
            <a:srgbClr val="3C3C3B"/>
          </a:solidFill>
          <a:latin typeface="Meta IGM" panose="02000503040000020004"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800" b="0" i="0" kern="1200">
          <a:solidFill>
            <a:srgbClr val="3C3C3B"/>
          </a:solidFill>
          <a:latin typeface="Meta IGM" panose="02000503040000020004" pitchFamily="2" charset="0"/>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620">
          <p15:clr>
            <a:srgbClr val="F26B43"/>
          </p15:clr>
        </p15:guide>
        <p15:guide id="2" pos="2880">
          <p15:clr>
            <a:srgbClr val="F26B43"/>
          </p15:clr>
        </p15:guide>
        <p15:guide id="3" pos="158">
          <p15:clr>
            <a:srgbClr val="F26B43"/>
          </p15:clr>
        </p15:guide>
        <p15:guide id="4" pos="5602">
          <p15:clr>
            <a:srgbClr val="F26B43"/>
          </p15:clr>
        </p15:guide>
        <p15:guide id="5" orient="horz" pos="146">
          <p15:clr>
            <a:srgbClr val="F26B43"/>
          </p15:clr>
        </p15:guide>
        <p15:guide id="6" orient="horz" pos="309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2306060"/>
            <a:ext cx="9144000" cy="11430001"/>
          </a:xfrm>
          <a:prstGeom prst="rect">
            <a:avLst/>
          </a:prstGeom>
        </p:spPr>
      </p:pic>
      <p:sp>
        <p:nvSpPr>
          <p:cNvPr id="3" name="Textfeld 2"/>
          <p:cNvSpPr txBox="1"/>
          <p:nvPr/>
        </p:nvSpPr>
        <p:spPr>
          <a:xfrm>
            <a:off x="250825" y="1817782"/>
            <a:ext cx="2831335" cy="2246769"/>
          </a:xfrm>
          <a:prstGeom prst="rect">
            <a:avLst/>
          </a:prstGeom>
          <a:noFill/>
        </p:spPr>
        <p:txBody>
          <a:bodyPr wrap="square" rtlCol="0">
            <a:spAutoFit/>
          </a:bodyPr>
          <a:lstStyle/>
          <a:p>
            <a:r>
              <a:rPr lang="de-DE" sz="2800" dirty="0" smtClean="0">
                <a:solidFill>
                  <a:schemeClr val="bg1"/>
                </a:solidFill>
              </a:rPr>
              <a:t>Gleiches und gerechtes Entgelt für Frauen – </a:t>
            </a:r>
          </a:p>
          <a:p>
            <a:r>
              <a:rPr lang="de-DE" sz="2800" dirty="0" smtClean="0">
                <a:solidFill>
                  <a:schemeClr val="bg1"/>
                </a:solidFill>
              </a:rPr>
              <a:t>auf geht´s!</a:t>
            </a:r>
          </a:p>
        </p:txBody>
      </p:sp>
      <p:sp>
        <p:nvSpPr>
          <p:cNvPr id="4" name="Textfeld 3"/>
          <p:cNvSpPr txBox="1"/>
          <p:nvPr/>
        </p:nvSpPr>
        <p:spPr>
          <a:xfrm>
            <a:off x="7420593" y="4810871"/>
            <a:ext cx="1963972" cy="184666"/>
          </a:xfrm>
          <a:prstGeom prst="rect">
            <a:avLst/>
          </a:prstGeom>
          <a:noFill/>
        </p:spPr>
        <p:txBody>
          <a:bodyPr wrap="square" rtlCol="0">
            <a:spAutoFit/>
          </a:bodyPr>
          <a:lstStyle/>
          <a:p>
            <a:r>
              <a:rPr lang="de-DE" sz="600" dirty="0" smtClean="0">
                <a:solidFill>
                  <a:schemeClr val="accent6">
                    <a:lumMod val="10000"/>
                  </a:schemeClr>
                </a:solidFill>
              </a:rPr>
              <a:t>Foto von Clay Banks auf </a:t>
            </a:r>
            <a:r>
              <a:rPr lang="de-DE" sz="600" dirty="0" err="1" smtClean="0">
                <a:solidFill>
                  <a:schemeClr val="accent6">
                    <a:lumMod val="10000"/>
                  </a:schemeClr>
                </a:solidFill>
              </a:rPr>
              <a:t>Unsplash</a:t>
            </a:r>
            <a:endParaRPr lang="de-DE" sz="600" dirty="0" smtClean="0">
              <a:solidFill>
                <a:schemeClr val="accent6">
                  <a:lumMod val="10000"/>
                </a:schemeClr>
              </a:solidFill>
            </a:endParaRPr>
          </a:p>
        </p:txBody>
      </p:sp>
    </p:spTree>
    <p:extLst>
      <p:ext uri="{BB962C8B-B14F-4D97-AF65-F5344CB8AC3E}">
        <p14:creationId xmlns:p14="http://schemas.microsoft.com/office/powerpoint/2010/main" val="22268558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250825" y="383075"/>
            <a:ext cx="7848600" cy="369332"/>
          </a:xfrm>
          <a:prstGeom prst="rect">
            <a:avLst/>
          </a:prstGeom>
          <a:noFill/>
        </p:spPr>
        <p:txBody>
          <a:bodyPr wrap="square" rtlCol="0">
            <a:spAutoFit/>
          </a:bodyPr>
          <a:lstStyle/>
          <a:p>
            <a:r>
              <a:rPr lang="de-DE" sz="1800" b="1" dirty="0" smtClean="0">
                <a:solidFill>
                  <a:schemeClr val="accent5">
                    <a:lumMod val="50000"/>
                  </a:schemeClr>
                </a:solidFill>
                <a:latin typeface="+mj-lt"/>
              </a:rPr>
              <a:t>IM ALTER HABEN FRAUEN WENIGER RENTE ALS MÄNNER</a:t>
            </a:r>
            <a:r>
              <a:rPr lang="de-DE" dirty="0" smtClean="0">
                <a:latin typeface="+mj-lt"/>
              </a:rPr>
              <a:t> </a:t>
            </a:r>
            <a:endParaRPr lang="de-DE" dirty="0">
              <a:latin typeface="+mj-lt"/>
            </a:endParaRPr>
          </a:p>
        </p:txBody>
      </p:sp>
      <p:grpSp>
        <p:nvGrpSpPr>
          <p:cNvPr id="12" name="Gruppieren 11"/>
          <p:cNvGrpSpPr/>
          <p:nvPr/>
        </p:nvGrpSpPr>
        <p:grpSpPr>
          <a:xfrm>
            <a:off x="4909672" y="1168347"/>
            <a:ext cx="3396156" cy="3009900"/>
            <a:chOff x="303352" y="885988"/>
            <a:chExt cx="3396156" cy="3009900"/>
          </a:xfrm>
        </p:grpSpPr>
        <p:sp>
          <p:nvSpPr>
            <p:cNvPr id="3" name="Rechteck 2"/>
            <p:cNvSpPr/>
            <p:nvPr/>
          </p:nvSpPr>
          <p:spPr>
            <a:xfrm>
              <a:off x="2180883" y="885988"/>
              <a:ext cx="984250" cy="3009900"/>
            </a:xfrm>
            <a:prstGeom prst="rect">
              <a:avLst/>
            </a:prstGeom>
            <a:solidFill>
              <a:schemeClr val="accent4">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t>1.182 / 1.123 Euro</a:t>
              </a:r>
              <a:r>
                <a:rPr lang="de-DE" dirty="0" smtClean="0"/>
                <a:t> </a:t>
              </a:r>
              <a:endParaRPr lang="de-DE" dirty="0"/>
            </a:p>
          </p:txBody>
        </p:sp>
        <p:grpSp>
          <p:nvGrpSpPr>
            <p:cNvPr id="4" name="Gruppieren 3"/>
            <p:cNvGrpSpPr/>
            <p:nvPr/>
          </p:nvGrpSpPr>
          <p:grpSpPr>
            <a:xfrm>
              <a:off x="3238662" y="1279168"/>
              <a:ext cx="460846" cy="1322363"/>
              <a:chOff x="6939827" y="2126900"/>
              <a:chExt cx="460846" cy="1322363"/>
            </a:xfrm>
          </p:grpSpPr>
          <p:sp>
            <p:nvSpPr>
              <p:cNvPr id="5" name="Ellipse 4"/>
              <p:cNvSpPr/>
              <p:nvPr/>
            </p:nvSpPr>
            <p:spPr>
              <a:xfrm>
                <a:off x="6947545" y="2126900"/>
                <a:ext cx="445410" cy="421094"/>
              </a:xfrm>
              <a:prstGeom prst="ellipse">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Gleichschenkliges Dreieck 5"/>
              <p:cNvSpPr/>
              <p:nvPr/>
            </p:nvSpPr>
            <p:spPr>
              <a:xfrm rot="10800000">
                <a:off x="6939827" y="2575663"/>
                <a:ext cx="460846" cy="873600"/>
              </a:xfrm>
              <a:prstGeom prst="triangle">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7" name="Rechteck 6"/>
            <p:cNvSpPr/>
            <p:nvPr/>
          </p:nvSpPr>
          <p:spPr>
            <a:xfrm>
              <a:off x="919289" y="2063750"/>
              <a:ext cx="1016000" cy="1820398"/>
            </a:xfrm>
            <a:prstGeom prst="rect">
              <a:avLst/>
            </a:prstGeom>
            <a:solidFill>
              <a:schemeClr val="accent3">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t>774 / 1.058 Euro</a:t>
              </a:r>
              <a:r>
                <a:rPr lang="de-DE" dirty="0" smtClean="0"/>
                <a:t> </a:t>
              </a:r>
              <a:endParaRPr lang="de-DE" dirty="0"/>
            </a:p>
          </p:txBody>
        </p:sp>
        <p:grpSp>
          <p:nvGrpSpPr>
            <p:cNvPr id="8" name="Gruppieren 7"/>
            <p:cNvGrpSpPr/>
            <p:nvPr/>
          </p:nvGrpSpPr>
          <p:grpSpPr>
            <a:xfrm>
              <a:off x="303352" y="1279168"/>
              <a:ext cx="574158" cy="1328089"/>
              <a:chOff x="1454965" y="2133600"/>
              <a:chExt cx="574158" cy="1328089"/>
            </a:xfrm>
            <a:solidFill>
              <a:schemeClr val="accent3">
                <a:lumMod val="75000"/>
              </a:schemeClr>
            </a:solidFill>
          </p:grpSpPr>
          <p:sp>
            <p:nvSpPr>
              <p:cNvPr id="9" name="Ellipse 8"/>
              <p:cNvSpPr/>
              <p:nvPr/>
            </p:nvSpPr>
            <p:spPr>
              <a:xfrm>
                <a:off x="1522305" y="2133600"/>
                <a:ext cx="439479" cy="438150"/>
              </a:xfrm>
              <a:prstGeom prst="ellipse">
                <a:avLst/>
              </a:prstGeom>
              <a:grp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Gleichschenkliges Dreieck 9"/>
              <p:cNvSpPr/>
              <p:nvPr/>
            </p:nvSpPr>
            <p:spPr>
              <a:xfrm>
                <a:off x="1454965" y="2601660"/>
                <a:ext cx="574158" cy="860029"/>
              </a:xfrm>
              <a:prstGeom prst="triangle">
                <a:avLst/>
              </a:prstGeom>
              <a:grp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sp>
        <p:nvSpPr>
          <p:cNvPr id="11" name="Textfeld 10"/>
          <p:cNvSpPr txBox="1"/>
          <p:nvPr/>
        </p:nvSpPr>
        <p:spPr>
          <a:xfrm>
            <a:off x="462115" y="1777072"/>
            <a:ext cx="3573670" cy="1815882"/>
          </a:xfrm>
          <a:prstGeom prst="rect">
            <a:avLst/>
          </a:prstGeom>
          <a:solidFill>
            <a:schemeClr val="bg2">
              <a:lumMod val="65000"/>
            </a:schemeClr>
          </a:solidFill>
          <a:ln>
            <a:solidFill>
              <a:schemeClr val="bg1"/>
            </a:solidFill>
          </a:ln>
        </p:spPr>
        <p:txBody>
          <a:bodyPr wrap="square" rtlCol="0">
            <a:spAutoFit/>
          </a:bodyPr>
          <a:lstStyle/>
          <a:p>
            <a:r>
              <a:rPr lang="de-DE" sz="1400" b="1" dirty="0" smtClean="0">
                <a:solidFill>
                  <a:schemeClr val="bg1"/>
                </a:solidFill>
              </a:rPr>
              <a:t>Wenn alle drei Säulen der Alterssicherung einbezogen werden, haben Frauen </a:t>
            </a:r>
          </a:p>
          <a:p>
            <a:r>
              <a:rPr lang="de-DE" sz="1400" b="1" dirty="0" smtClean="0">
                <a:solidFill>
                  <a:schemeClr val="bg1"/>
                </a:solidFill>
              </a:rPr>
              <a:t>49 Prozent weniger Alterssicherung als Männer. </a:t>
            </a:r>
          </a:p>
          <a:p>
            <a:r>
              <a:rPr lang="de-DE" sz="1400" b="1" dirty="0" smtClean="0">
                <a:solidFill>
                  <a:schemeClr val="bg1"/>
                </a:solidFill>
              </a:rPr>
              <a:t>In </a:t>
            </a:r>
            <a:r>
              <a:rPr lang="de-DE" sz="1400" b="1" dirty="0">
                <a:solidFill>
                  <a:schemeClr val="bg1"/>
                </a:solidFill>
              </a:rPr>
              <a:t>den </a:t>
            </a:r>
            <a:r>
              <a:rPr lang="de-DE" sz="1400" b="1" dirty="0" smtClean="0">
                <a:solidFill>
                  <a:schemeClr val="bg1"/>
                </a:solidFill>
              </a:rPr>
              <a:t>westdeutschen </a:t>
            </a:r>
            <a:r>
              <a:rPr lang="de-DE" sz="1400" b="1" dirty="0">
                <a:solidFill>
                  <a:schemeClr val="bg1"/>
                </a:solidFill>
              </a:rPr>
              <a:t>Bundesländern sind </a:t>
            </a:r>
            <a:r>
              <a:rPr lang="de-DE" sz="1400" b="1" dirty="0" smtClean="0">
                <a:solidFill>
                  <a:schemeClr val="bg1"/>
                </a:solidFill>
              </a:rPr>
              <a:t>es </a:t>
            </a:r>
            <a:r>
              <a:rPr lang="de-DE" sz="1400" b="1" dirty="0">
                <a:solidFill>
                  <a:schemeClr val="bg1"/>
                </a:solidFill>
              </a:rPr>
              <a:t>55 Prozent weniger Rente. </a:t>
            </a:r>
            <a:endParaRPr lang="de-DE" sz="1400" b="1" dirty="0" smtClean="0">
              <a:solidFill>
                <a:schemeClr val="bg1"/>
              </a:solidFill>
            </a:endParaRPr>
          </a:p>
          <a:p>
            <a:r>
              <a:rPr lang="de-DE" sz="1400" b="1" dirty="0" smtClean="0">
                <a:solidFill>
                  <a:schemeClr val="bg1"/>
                </a:solidFill>
              </a:rPr>
              <a:t>In </a:t>
            </a:r>
            <a:r>
              <a:rPr lang="de-DE" sz="1400" b="1" dirty="0">
                <a:solidFill>
                  <a:schemeClr val="bg1"/>
                </a:solidFill>
              </a:rPr>
              <a:t>den </a:t>
            </a:r>
            <a:r>
              <a:rPr lang="de-DE" sz="1400" b="1" dirty="0" smtClean="0">
                <a:solidFill>
                  <a:schemeClr val="bg1"/>
                </a:solidFill>
              </a:rPr>
              <a:t>ostdeutschen </a:t>
            </a:r>
            <a:r>
              <a:rPr lang="de-DE" sz="1400" b="1" dirty="0">
                <a:solidFill>
                  <a:schemeClr val="bg1"/>
                </a:solidFill>
              </a:rPr>
              <a:t>Bundesländern „nur“ 23 </a:t>
            </a:r>
            <a:r>
              <a:rPr lang="de-DE" sz="1400" b="1" dirty="0" smtClean="0">
                <a:solidFill>
                  <a:schemeClr val="bg1"/>
                </a:solidFill>
              </a:rPr>
              <a:t>Prozent. </a:t>
            </a:r>
            <a:endParaRPr lang="de-DE" sz="1400" b="1" dirty="0">
              <a:solidFill>
                <a:schemeClr val="bg1"/>
              </a:solidFill>
            </a:endParaRPr>
          </a:p>
        </p:txBody>
      </p:sp>
      <p:sp>
        <p:nvSpPr>
          <p:cNvPr id="13" name="Inhaltsplatzhalter 2"/>
          <p:cNvSpPr txBox="1">
            <a:spLocks/>
          </p:cNvSpPr>
          <p:nvPr/>
        </p:nvSpPr>
        <p:spPr>
          <a:xfrm rot="16200000">
            <a:off x="-1308752" y="2911401"/>
            <a:ext cx="3200998" cy="257177"/>
          </a:xfrm>
          <a:prstGeom prst="rect">
            <a:avLst/>
          </a:prstGeom>
        </p:spPr>
        <p:txBody>
          <a:bodyPr vert="horz" lIns="0" tIns="0" rIns="0" bIns="0" rtlCol="0">
            <a:noAutofit/>
          </a:bodyPr>
          <a:lstStyle>
            <a:lvl1pPr marL="280800" indent="-279450" algn="l" defTabSz="685800" rtl="0" eaLnBrk="1" latinLnBrk="0" hangingPunct="1">
              <a:lnSpc>
                <a:spcPct val="90000"/>
              </a:lnSpc>
              <a:spcBef>
                <a:spcPts val="750"/>
              </a:spcBef>
              <a:buClr>
                <a:srgbClr val="A71680"/>
              </a:buClr>
              <a:buSzPct val="90000"/>
              <a:buFontTx/>
              <a:buBlip>
                <a:blip r:embed="rId3"/>
              </a:buBlip>
              <a:defRPr sz="1800" b="0" i="0" kern="1200">
                <a:solidFill>
                  <a:srgbClr val="3C3C3B"/>
                </a:solidFill>
                <a:latin typeface="Meta IGM" panose="02000503040000020004" pitchFamily="2" charset="0"/>
                <a:ea typeface="+mn-ea"/>
                <a:cs typeface="+mn-cs"/>
              </a:defRPr>
            </a:lvl1pPr>
            <a:lvl2pPr marL="586350" indent="-279450" algn="l" defTabSz="685800" rtl="0" eaLnBrk="1" latinLnBrk="0" hangingPunct="1">
              <a:lnSpc>
                <a:spcPct val="90000"/>
              </a:lnSpc>
              <a:spcBef>
                <a:spcPts val="750"/>
              </a:spcBef>
              <a:buClr>
                <a:srgbClr val="A71680"/>
              </a:buClr>
              <a:buSzPct val="90000"/>
              <a:buFontTx/>
              <a:buBlip>
                <a:blip r:embed="rId4"/>
              </a:buBlip>
              <a:defRPr sz="1800" b="0" i="0" kern="1200">
                <a:solidFill>
                  <a:srgbClr val="3C3C3B"/>
                </a:solidFill>
                <a:latin typeface="Meta IGM" panose="02000503040000020004" pitchFamily="2" charset="0"/>
                <a:ea typeface="+mn-ea"/>
                <a:cs typeface="+mn-cs"/>
              </a:defRPr>
            </a:lvl2pPr>
            <a:lvl3pPr marL="899550" indent="-285750" algn="l" defTabSz="685800" rtl="0" eaLnBrk="1" latinLnBrk="0" hangingPunct="1">
              <a:lnSpc>
                <a:spcPct val="90000"/>
              </a:lnSpc>
              <a:spcBef>
                <a:spcPts val="750"/>
              </a:spcBef>
              <a:buClr>
                <a:srgbClr val="A71680"/>
              </a:buClr>
              <a:buSzPct val="90000"/>
              <a:buFontTx/>
              <a:buBlip>
                <a:blip r:embed="rId4"/>
              </a:buBlip>
              <a:defRPr sz="1800" b="0" i="0" kern="1200">
                <a:solidFill>
                  <a:srgbClr val="3C3C3B"/>
                </a:solidFill>
                <a:latin typeface="Meta IGM" panose="02000503040000020004" pitchFamily="2" charset="0"/>
                <a:ea typeface="+mn-ea"/>
                <a:cs typeface="+mn-cs"/>
              </a:defRPr>
            </a:lvl3pPr>
            <a:lvl4pPr marL="1200150" indent="-279450" algn="l" defTabSz="685800" rtl="0" eaLnBrk="1" latinLnBrk="0" hangingPunct="1">
              <a:lnSpc>
                <a:spcPct val="90000"/>
              </a:lnSpc>
              <a:spcBef>
                <a:spcPts val="750"/>
              </a:spcBef>
              <a:buClr>
                <a:srgbClr val="A71680"/>
              </a:buClr>
              <a:buSzPct val="90000"/>
              <a:buFontTx/>
              <a:buBlip>
                <a:blip r:embed="rId4"/>
              </a:buBlip>
              <a:defRPr sz="1800" b="0" i="0" kern="1200">
                <a:solidFill>
                  <a:srgbClr val="3C3C3B"/>
                </a:solidFill>
                <a:latin typeface="Meta IGM" panose="02000503040000020004" pitchFamily="2" charset="0"/>
                <a:ea typeface="+mn-ea"/>
                <a:cs typeface="+mn-cs"/>
              </a:defRPr>
            </a:lvl4pPr>
            <a:lvl5pPr marL="1471050" indent="-285750" algn="l" defTabSz="685800" rtl="0" eaLnBrk="1" latinLnBrk="0" hangingPunct="1">
              <a:lnSpc>
                <a:spcPct val="90000"/>
              </a:lnSpc>
              <a:spcBef>
                <a:spcPts val="750"/>
              </a:spcBef>
              <a:buClr>
                <a:srgbClr val="A71680"/>
              </a:buClr>
              <a:buSzPct val="90000"/>
              <a:buFontTx/>
              <a:buBlip>
                <a:blip r:embed="rId3"/>
              </a:buBlip>
              <a:defRPr sz="1800" b="0" i="0" kern="1200">
                <a:solidFill>
                  <a:srgbClr val="3C3C3B"/>
                </a:solidFill>
                <a:latin typeface="Meta IGM" panose="02000503040000020004" pitchFamily="2" charset="0"/>
                <a:ea typeface="+mn-ea"/>
                <a:cs typeface="+mn-cs"/>
              </a:defRPr>
            </a:lvl5pPr>
            <a:lvl6pPr marL="1885950" indent="-171450" algn="l" defTabSz="685800" rtl="0" eaLnBrk="1" latinLnBrk="0" hangingPunct="1">
              <a:lnSpc>
                <a:spcPct val="90000"/>
              </a:lnSpc>
              <a:spcBef>
                <a:spcPts val="375"/>
              </a:spcBef>
              <a:buFontTx/>
              <a:buBlip>
                <a:blip r:embed="rId4"/>
              </a:buBlip>
              <a:defRPr sz="1800" b="0" i="0" kern="1200">
                <a:solidFill>
                  <a:srgbClr val="3C3C3B"/>
                </a:solidFill>
                <a:latin typeface="Meta IGM" panose="02000503040000020004" pitchFamily="2" charset="0"/>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350" indent="0">
              <a:buNone/>
            </a:pPr>
            <a:r>
              <a:rPr lang="de-DE" sz="600" dirty="0" smtClean="0"/>
              <a:t>Quelle: Gender Pension Gap bei eigenen Alterssicherungsleistungen 1992-2019. WSI 2021</a:t>
            </a:r>
            <a:endParaRPr lang="de-DE" sz="600" dirty="0"/>
          </a:p>
        </p:txBody>
      </p:sp>
      <p:sp>
        <p:nvSpPr>
          <p:cNvPr id="17" name="Textfeld 16"/>
          <p:cNvSpPr txBox="1"/>
          <p:nvPr/>
        </p:nvSpPr>
        <p:spPr>
          <a:xfrm>
            <a:off x="4807974" y="4161549"/>
            <a:ext cx="3905348" cy="492443"/>
          </a:xfrm>
          <a:prstGeom prst="rect">
            <a:avLst/>
          </a:prstGeom>
          <a:noFill/>
        </p:spPr>
        <p:txBody>
          <a:bodyPr wrap="square" rtlCol="0">
            <a:spAutoFit/>
          </a:bodyPr>
          <a:lstStyle/>
          <a:p>
            <a:r>
              <a:rPr lang="de-DE" sz="1000" dirty="0">
                <a:solidFill>
                  <a:schemeClr val="accent5">
                    <a:lumMod val="50000"/>
                  </a:schemeClr>
                </a:solidFill>
              </a:rPr>
              <a:t>Rentenzugang </a:t>
            </a:r>
            <a:r>
              <a:rPr lang="de-DE" sz="1000" dirty="0" smtClean="0">
                <a:solidFill>
                  <a:schemeClr val="accent5">
                    <a:lumMod val="50000"/>
                  </a:schemeClr>
                </a:solidFill>
              </a:rPr>
              <a:t>2020: Zahlungen der Deutschen Rentenversicherung unterteilt nach westdeutschen und ostdeutschen Bundesländern </a:t>
            </a:r>
          </a:p>
          <a:p>
            <a:r>
              <a:rPr lang="de-DE" sz="600" dirty="0" smtClean="0">
                <a:solidFill>
                  <a:schemeClr val="accent5">
                    <a:lumMod val="50000"/>
                  </a:schemeClr>
                </a:solidFill>
              </a:rPr>
              <a:t>(Quelle: Aktuelle Daten 2022, DRV, Stand November 2021)</a:t>
            </a:r>
          </a:p>
        </p:txBody>
      </p:sp>
    </p:spTree>
    <p:extLst>
      <p:ext uri="{BB962C8B-B14F-4D97-AF65-F5344CB8AC3E}">
        <p14:creationId xmlns:p14="http://schemas.microsoft.com/office/powerpoint/2010/main" val="26394202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04"/>
            <a:ext cx="9144000" cy="5143291"/>
          </a:xfrm>
          <a:prstGeom prst="rect">
            <a:avLst/>
          </a:prstGeom>
        </p:spPr>
      </p:pic>
      <p:sp>
        <p:nvSpPr>
          <p:cNvPr id="5" name="Textfeld 4"/>
          <p:cNvSpPr txBox="1"/>
          <p:nvPr/>
        </p:nvSpPr>
        <p:spPr>
          <a:xfrm>
            <a:off x="0" y="4911725"/>
            <a:ext cx="2245360" cy="184666"/>
          </a:xfrm>
          <a:prstGeom prst="rect">
            <a:avLst/>
          </a:prstGeom>
          <a:noFill/>
        </p:spPr>
        <p:txBody>
          <a:bodyPr wrap="square" rtlCol="0">
            <a:spAutoFit/>
          </a:bodyPr>
          <a:lstStyle/>
          <a:p>
            <a:r>
              <a:rPr lang="de-DE" sz="600" dirty="0" smtClean="0">
                <a:solidFill>
                  <a:schemeClr val="accent5">
                    <a:lumMod val="50000"/>
                  </a:schemeClr>
                </a:solidFill>
              </a:rPr>
              <a:t>Foto von </a:t>
            </a:r>
            <a:r>
              <a:rPr lang="de-DE" sz="600" dirty="0" err="1" smtClean="0">
                <a:solidFill>
                  <a:schemeClr val="accent5">
                    <a:lumMod val="50000"/>
                  </a:schemeClr>
                </a:solidFill>
              </a:rPr>
              <a:t>Anastasiia</a:t>
            </a:r>
            <a:r>
              <a:rPr lang="de-DE" sz="600" dirty="0" smtClean="0">
                <a:solidFill>
                  <a:schemeClr val="accent5">
                    <a:lumMod val="50000"/>
                  </a:schemeClr>
                </a:solidFill>
              </a:rPr>
              <a:t> </a:t>
            </a:r>
            <a:r>
              <a:rPr lang="de-DE" sz="600" dirty="0" err="1" smtClean="0">
                <a:solidFill>
                  <a:schemeClr val="accent5">
                    <a:lumMod val="50000"/>
                  </a:schemeClr>
                </a:solidFill>
              </a:rPr>
              <a:t>Makarevich</a:t>
            </a:r>
            <a:r>
              <a:rPr lang="de-DE" sz="600" dirty="0" smtClean="0">
                <a:solidFill>
                  <a:schemeClr val="accent5">
                    <a:lumMod val="50000"/>
                  </a:schemeClr>
                </a:solidFill>
              </a:rPr>
              <a:t> auf </a:t>
            </a:r>
            <a:r>
              <a:rPr lang="de-DE" sz="600" dirty="0" err="1" smtClean="0">
                <a:solidFill>
                  <a:schemeClr val="accent5">
                    <a:lumMod val="50000"/>
                  </a:schemeClr>
                </a:solidFill>
              </a:rPr>
              <a:t>iStock</a:t>
            </a:r>
            <a:endParaRPr lang="de-DE" sz="600" dirty="0" smtClean="0">
              <a:solidFill>
                <a:schemeClr val="accent5">
                  <a:lumMod val="50000"/>
                </a:schemeClr>
              </a:solidFill>
            </a:endParaRPr>
          </a:p>
        </p:txBody>
      </p:sp>
    </p:spTree>
    <p:extLst>
      <p:ext uri="{BB962C8B-B14F-4D97-AF65-F5344CB8AC3E}">
        <p14:creationId xmlns:p14="http://schemas.microsoft.com/office/powerpoint/2010/main" val="21651055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Grafi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0910" y="1131017"/>
            <a:ext cx="2341245" cy="2341245"/>
          </a:xfrm>
          <a:prstGeom prst="rect">
            <a:avLst/>
          </a:prstGeom>
        </p:spPr>
      </p:pic>
      <p:sp>
        <p:nvSpPr>
          <p:cNvPr id="4" name="Textfeld 3"/>
          <p:cNvSpPr txBox="1"/>
          <p:nvPr/>
        </p:nvSpPr>
        <p:spPr>
          <a:xfrm>
            <a:off x="4294312" y="1220707"/>
            <a:ext cx="2317446" cy="1754326"/>
          </a:xfrm>
          <a:prstGeom prst="rect">
            <a:avLst/>
          </a:prstGeom>
          <a:noFill/>
        </p:spPr>
        <p:txBody>
          <a:bodyPr wrap="square" rtlCol="0">
            <a:spAutoFit/>
          </a:bodyPr>
          <a:lstStyle/>
          <a:p>
            <a:r>
              <a:rPr lang="de-DE" dirty="0" smtClean="0">
                <a:solidFill>
                  <a:schemeClr val="accent5">
                    <a:lumMod val="50000"/>
                  </a:schemeClr>
                </a:solidFill>
              </a:rPr>
              <a:t>Systemrelevante Berufe „erster Stunde“: </a:t>
            </a:r>
          </a:p>
          <a:p>
            <a:r>
              <a:rPr lang="de-DE" dirty="0" smtClean="0">
                <a:solidFill>
                  <a:schemeClr val="accent5">
                    <a:lumMod val="50000"/>
                  </a:schemeClr>
                </a:solidFill>
              </a:rPr>
              <a:t>Berufe im Gesundheitssektor, Erziehungs- und Reinigungsberufe, Dienstleistungen, Berufe im Polizei- und Justizwesen. </a:t>
            </a:r>
          </a:p>
        </p:txBody>
      </p:sp>
      <p:sp>
        <p:nvSpPr>
          <p:cNvPr id="6" name="Textfeld 5"/>
          <p:cNvSpPr txBox="1"/>
          <p:nvPr/>
        </p:nvSpPr>
        <p:spPr>
          <a:xfrm>
            <a:off x="210185" y="213514"/>
            <a:ext cx="7077583" cy="923330"/>
          </a:xfrm>
          <a:prstGeom prst="rect">
            <a:avLst/>
          </a:prstGeom>
          <a:noFill/>
        </p:spPr>
        <p:txBody>
          <a:bodyPr wrap="square" rtlCol="0">
            <a:spAutoFit/>
          </a:bodyPr>
          <a:lstStyle/>
          <a:p>
            <a:r>
              <a:rPr lang="de-DE" sz="1800" b="1" dirty="0" smtClean="0">
                <a:solidFill>
                  <a:schemeClr val="accent5">
                    <a:lumMod val="50000"/>
                  </a:schemeClr>
                </a:solidFill>
                <a:latin typeface="+mj-lt"/>
              </a:rPr>
              <a:t>SYSTEMRELEVANTE BERUFE SIND ÜBERLEBENSWICHTIG, GERING WERTGESCHÄTZT, UNTERDURCHSCHNITTLICH ENTLOHNT UND FRAUENDOMINIERT</a:t>
            </a:r>
            <a:endParaRPr lang="de-DE" sz="1800" dirty="0">
              <a:latin typeface="+mj-lt"/>
            </a:endParaRPr>
          </a:p>
        </p:txBody>
      </p:sp>
      <p:grpSp>
        <p:nvGrpSpPr>
          <p:cNvPr id="12" name="Gruppieren 11"/>
          <p:cNvGrpSpPr/>
          <p:nvPr/>
        </p:nvGrpSpPr>
        <p:grpSpPr>
          <a:xfrm>
            <a:off x="604521" y="1867700"/>
            <a:ext cx="2055099" cy="2249640"/>
            <a:chOff x="4824730" y="1317625"/>
            <a:chExt cx="2150109" cy="2150109"/>
          </a:xfrm>
        </p:grpSpPr>
        <p:pic>
          <p:nvPicPr>
            <p:cNvPr id="8" name="Grafik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24730" y="1317625"/>
              <a:ext cx="2150109" cy="2150109"/>
            </a:xfrm>
            <a:prstGeom prst="rect">
              <a:avLst/>
            </a:prstGeom>
          </p:spPr>
        </p:pic>
        <p:sp>
          <p:nvSpPr>
            <p:cNvPr id="9" name="Textfeld 8"/>
            <p:cNvSpPr txBox="1"/>
            <p:nvPr/>
          </p:nvSpPr>
          <p:spPr>
            <a:xfrm>
              <a:off x="5148824" y="2440093"/>
              <a:ext cx="1501918" cy="676079"/>
            </a:xfrm>
            <a:prstGeom prst="rect">
              <a:avLst/>
            </a:prstGeom>
            <a:noFill/>
          </p:spPr>
          <p:txBody>
            <a:bodyPr wrap="square" rtlCol="0">
              <a:spAutoFit/>
            </a:bodyPr>
            <a:lstStyle/>
            <a:p>
              <a:r>
                <a:rPr lang="de-DE" b="1" dirty="0" smtClean="0">
                  <a:solidFill>
                    <a:schemeClr val="accent5">
                      <a:lumMod val="50000"/>
                    </a:schemeClr>
                  </a:solidFill>
                </a:rPr>
                <a:t>17 Euro</a:t>
              </a:r>
              <a:r>
                <a:rPr lang="de-DE" dirty="0" smtClean="0">
                  <a:solidFill>
                    <a:schemeClr val="accent5">
                      <a:lumMod val="50000"/>
                    </a:schemeClr>
                  </a:solidFill>
                </a:rPr>
                <a:t> </a:t>
              </a:r>
            </a:p>
            <a:p>
              <a:r>
                <a:rPr lang="de-DE" dirty="0" smtClean="0">
                  <a:solidFill>
                    <a:schemeClr val="accent5">
                      <a:lumMod val="50000"/>
                    </a:schemeClr>
                  </a:solidFill>
                </a:rPr>
                <a:t>pro Stunde </a:t>
              </a:r>
            </a:p>
          </p:txBody>
        </p:sp>
      </p:grpSp>
      <p:pic>
        <p:nvPicPr>
          <p:cNvPr id="10" name="Grafik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29363" y="3155247"/>
            <a:ext cx="1693849" cy="1693849"/>
          </a:xfrm>
          <a:prstGeom prst="rect">
            <a:avLst/>
          </a:prstGeom>
        </p:spPr>
      </p:pic>
      <p:sp>
        <p:nvSpPr>
          <p:cNvPr id="11" name="Textfeld 10"/>
          <p:cNvSpPr txBox="1"/>
          <p:nvPr/>
        </p:nvSpPr>
        <p:spPr>
          <a:xfrm>
            <a:off x="5301006" y="3962633"/>
            <a:ext cx="1097280" cy="507831"/>
          </a:xfrm>
          <a:prstGeom prst="rect">
            <a:avLst/>
          </a:prstGeom>
          <a:noFill/>
        </p:spPr>
        <p:txBody>
          <a:bodyPr wrap="square" rtlCol="0">
            <a:spAutoFit/>
          </a:bodyPr>
          <a:lstStyle/>
          <a:p>
            <a:r>
              <a:rPr lang="de-DE" b="1" dirty="0" smtClean="0">
                <a:solidFill>
                  <a:schemeClr val="accent5">
                    <a:lumMod val="50000"/>
                  </a:schemeClr>
                </a:solidFill>
              </a:rPr>
              <a:t>&lt; 15 Euro</a:t>
            </a:r>
            <a:r>
              <a:rPr lang="de-DE" dirty="0" smtClean="0">
                <a:solidFill>
                  <a:schemeClr val="accent5">
                    <a:lumMod val="50000"/>
                  </a:schemeClr>
                </a:solidFill>
              </a:rPr>
              <a:t> pro Stunde </a:t>
            </a:r>
          </a:p>
        </p:txBody>
      </p:sp>
      <p:sp>
        <p:nvSpPr>
          <p:cNvPr id="13" name="Textfeld 12"/>
          <p:cNvSpPr txBox="1"/>
          <p:nvPr/>
        </p:nvSpPr>
        <p:spPr>
          <a:xfrm>
            <a:off x="287128" y="1246741"/>
            <a:ext cx="1610360" cy="715581"/>
          </a:xfrm>
          <a:prstGeom prst="rect">
            <a:avLst/>
          </a:prstGeom>
          <a:noFill/>
        </p:spPr>
        <p:txBody>
          <a:bodyPr wrap="square" rtlCol="0">
            <a:spAutoFit/>
          </a:bodyPr>
          <a:lstStyle/>
          <a:p>
            <a:r>
              <a:rPr lang="de-DE" dirty="0" smtClean="0">
                <a:solidFill>
                  <a:schemeClr val="accent5">
                    <a:lumMod val="50000"/>
                  </a:schemeClr>
                </a:solidFill>
              </a:rPr>
              <a:t>Durchschnittlicher Bruttolohn aller Berufe </a:t>
            </a:r>
          </a:p>
        </p:txBody>
      </p:sp>
      <p:sp>
        <p:nvSpPr>
          <p:cNvPr id="14" name="Textfeld 13"/>
          <p:cNvSpPr txBox="1"/>
          <p:nvPr/>
        </p:nvSpPr>
        <p:spPr>
          <a:xfrm>
            <a:off x="7208783" y="1708407"/>
            <a:ext cx="805497" cy="507831"/>
          </a:xfrm>
          <a:prstGeom prst="rect">
            <a:avLst/>
          </a:prstGeom>
          <a:noFill/>
        </p:spPr>
        <p:txBody>
          <a:bodyPr wrap="square" rtlCol="0">
            <a:spAutoFit/>
          </a:bodyPr>
          <a:lstStyle/>
          <a:p>
            <a:pPr algn="ctr"/>
            <a:r>
              <a:rPr lang="de-DE" b="1" dirty="0" smtClean="0">
                <a:solidFill>
                  <a:schemeClr val="accent5">
                    <a:lumMod val="50000"/>
                  </a:schemeClr>
                </a:solidFill>
              </a:rPr>
              <a:t>60</a:t>
            </a:r>
            <a:r>
              <a:rPr lang="de-DE" dirty="0" smtClean="0">
                <a:solidFill>
                  <a:schemeClr val="accent5">
                    <a:lumMod val="50000"/>
                  </a:schemeClr>
                </a:solidFill>
              </a:rPr>
              <a:t> Prozent</a:t>
            </a:r>
          </a:p>
        </p:txBody>
      </p:sp>
      <p:cxnSp>
        <p:nvCxnSpPr>
          <p:cNvPr id="16" name="Gerader Verbinder 15"/>
          <p:cNvCxnSpPr/>
          <p:nvPr/>
        </p:nvCxnSpPr>
        <p:spPr>
          <a:xfrm>
            <a:off x="3001481" y="3335896"/>
            <a:ext cx="1874599" cy="751641"/>
          </a:xfrm>
          <a:prstGeom prst="line">
            <a:avLst/>
          </a:prstGeom>
          <a:ln>
            <a:solidFill>
              <a:schemeClr val="bg2">
                <a:lumMod val="65000"/>
              </a:schemeClr>
            </a:solidFill>
          </a:ln>
        </p:spPr>
        <p:style>
          <a:lnRef idx="1">
            <a:schemeClr val="accent1"/>
          </a:lnRef>
          <a:fillRef idx="0">
            <a:schemeClr val="accent1"/>
          </a:fillRef>
          <a:effectRef idx="0">
            <a:schemeClr val="accent1"/>
          </a:effectRef>
          <a:fontRef idx="minor">
            <a:schemeClr val="tx1"/>
          </a:fontRef>
        </p:style>
      </p:cxnSp>
      <p:sp>
        <p:nvSpPr>
          <p:cNvPr id="18" name="Textfeld 17"/>
          <p:cNvSpPr txBox="1"/>
          <p:nvPr/>
        </p:nvSpPr>
        <p:spPr>
          <a:xfrm>
            <a:off x="2942727" y="3833622"/>
            <a:ext cx="1071880" cy="507831"/>
          </a:xfrm>
          <a:prstGeom prst="rect">
            <a:avLst/>
          </a:prstGeom>
          <a:noFill/>
        </p:spPr>
        <p:txBody>
          <a:bodyPr wrap="square" rtlCol="0">
            <a:spAutoFit/>
          </a:bodyPr>
          <a:lstStyle/>
          <a:p>
            <a:r>
              <a:rPr lang="de-DE" b="1" dirty="0" smtClean="0">
                <a:solidFill>
                  <a:schemeClr val="accent5">
                    <a:lumMod val="50000"/>
                  </a:schemeClr>
                </a:solidFill>
              </a:rPr>
              <a:t>- 12 Prozent</a:t>
            </a:r>
            <a:r>
              <a:rPr lang="de-DE" dirty="0" smtClean="0">
                <a:solidFill>
                  <a:schemeClr val="accent5">
                    <a:lumMod val="50000"/>
                  </a:schemeClr>
                </a:solidFill>
              </a:rPr>
              <a:t> Bruttolohn</a:t>
            </a:r>
          </a:p>
        </p:txBody>
      </p:sp>
      <p:sp>
        <p:nvSpPr>
          <p:cNvPr id="22" name="Gleichschenkliges Dreieck 21"/>
          <p:cNvSpPr/>
          <p:nvPr/>
        </p:nvSpPr>
        <p:spPr>
          <a:xfrm rot="6676464">
            <a:off x="4457719" y="3737212"/>
            <a:ext cx="377527" cy="529916"/>
          </a:xfrm>
          <a:prstGeom prst="triangle">
            <a:avLst/>
          </a:prstGeom>
          <a:solidFill>
            <a:schemeClr val="bg2">
              <a:lumMod val="65000"/>
            </a:schemeClr>
          </a:solidFill>
          <a:ln>
            <a:solidFill>
              <a:schemeClr val="bg2">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Textfeld 22"/>
          <p:cNvSpPr txBox="1"/>
          <p:nvPr/>
        </p:nvSpPr>
        <p:spPr>
          <a:xfrm rot="16200000">
            <a:off x="7744526" y="3317327"/>
            <a:ext cx="2131114" cy="184666"/>
          </a:xfrm>
          <a:prstGeom prst="rect">
            <a:avLst/>
          </a:prstGeom>
          <a:noFill/>
        </p:spPr>
        <p:txBody>
          <a:bodyPr wrap="square" rtlCol="0">
            <a:spAutoFit/>
          </a:bodyPr>
          <a:lstStyle/>
          <a:p>
            <a:r>
              <a:rPr lang="de-DE" sz="600" dirty="0" smtClean="0">
                <a:solidFill>
                  <a:schemeClr val="accent5">
                    <a:lumMod val="50000"/>
                  </a:schemeClr>
                </a:solidFill>
              </a:rPr>
              <a:t>Quelle: DIW aktuell, Nr.48 / Juni 2020</a:t>
            </a:r>
          </a:p>
        </p:txBody>
      </p:sp>
    </p:spTree>
    <p:extLst>
      <p:ext uri="{BB962C8B-B14F-4D97-AF65-F5344CB8AC3E}">
        <p14:creationId xmlns:p14="http://schemas.microsoft.com/office/powerpoint/2010/main" val="33579715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01625" y="1598908"/>
            <a:ext cx="8642349" cy="2495820"/>
          </a:xfrm>
        </p:spPr>
        <p:txBody>
          <a:bodyPr/>
          <a:lstStyle/>
          <a:p>
            <a:pPr marL="1350" indent="0">
              <a:buNone/>
            </a:pPr>
            <a:r>
              <a:rPr lang="de-DE" dirty="0"/>
              <a:t>Ein Test: 636 Personalverantwortliche von Ausbildungsbetrieben begutachten fiktive Lebensläufe und </a:t>
            </a:r>
            <a:r>
              <a:rPr lang="de-DE" dirty="0" smtClean="0"/>
              <a:t>schätzen </a:t>
            </a:r>
            <a:r>
              <a:rPr lang="de-DE" dirty="0"/>
              <a:t>ein, wen sie zum Vorstellungsgespräch einladen. </a:t>
            </a:r>
          </a:p>
          <a:p>
            <a:endParaRPr lang="de-DE" dirty="0"/>
          </a:p>
        </p:txBody>
      </p:sp>
      <p:pic>
        <p:nvPicPr>
          <p:cNvPr id="5" name="Grafik 4">
            <a:extLst>
              <a:ext uri="{FF2B5EF4-FFF2-40B4-BE49-F238E27FC236}">
                <a16:creationId xmlns:a16="http://schemas.microsoft.com/office/drawing/2014/main" id="{71B6EA23-5CE8-4908-B5A7-C0E6AF7450C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82425" y="2323456"/>
            <a:ext cx="7779146" cy="2441900"/>
          </a:xfrm>
          <a:prstGeom prst="rect">
            <a:avLst/>
          </a:prstGeom>
        </p:spPr>
      </p:pic>
      <p:sp>
        <p:nvSpPr>
          <p:cNvPr id="6" name="Textfeld 5">
            <a:extLst>
              <a:ext uri="{FF2B5EF4-FFF2-40B4-BE49-F238E27FC236}">
                <a16:creationId xmlns:a16="http://schemas.microsoft.com/office/drawing/2014/main" id="{C6CDD2C5-BED9-4E10-902E-90636541B3A8}"/>
              </a:ext>
            </a:extLst>
          </p:cNvPr>
          <p:cNvSpPr txBox="1"/>
          <p:nvPr/>
        </p:nvSpPr>
        <p:spPr>
          <a:xfrm>
            <a:off x="6542785" y="4002395"/>
            <a:ext cx="1224536" cy="184666"/>
          </a:xfrm>
          <a:prstGeom prst="rect">
            <a:avLst/>
          </a:prstGeom>
          <a:noFill/>
        </p:spPr>
        <p:txBody>
          <a:bodyPr wrap="square" rtlCol="0">
            <a:spAutoFit/>
          </a:bodyPr>
          <a:lstStyle/>
          <a:p>
            <a:r>
              <a:rPr lang="de-DE" sz="600" dirty="0">
                <a:solidFill>
                  <a:schemeClr val="accent5">
                    <a:lumMod val="50000"/>
                  </a:schemeClr>
                </a:solidFill>
              </a:rPr>
              <a:t>Quelle: Böckler Impuls 14/2017 </a:t>
            </a:r>
          </a:p>
        </p:txBody>
      </p:sp>
      <p:sp>
        <p:nvSpPr>
          <p:cNvPr id="8" name="Textfeld 7"/>
          <p:cNvSpPr txBox="1"/>
          <p:nvPr/>
        </p:nvSpPr>
        <p:spPr>
          <a:xfrm>
            <a:off x="301625" y="267138"/>
            <a:ext cx="6739255" cy="646331"/>
          </a:xfrm>
          <a:prstGeom prst="rect">
            <a:avLst/>
          </a:prstGeom>
          <a:noFill/>
        </p:spPr>
        <p:txBody>
          <a:bodyPr wrap="square" rtlCol="0">
            <a:spAutoFit/>
          </a:bodyPr>
          <a:lstStyle/>
          <a:p>
            <a:r>
              <a:rPr lang="de-DE" sz="1800" dirty="0" smtClean="0">
                <a:solidFill>
                  <a:schemeClr val="accent5">
                    <a:lumMod val="50000"/>
                  </a:schemeClr>
                </a:solidFill>
                <a:latin typeface="+mj-lt"/>
              </a:rPr>
              <a:t>IN MÄNNERDOMINIERTE UND BESSER BEZAHLTE JOBS KOMMEN FRAUEN GANZ OFT NICHT REIN</a:t>
            </a:r>
            <a:endParaRPr lang="de-DE" sz="1800" dirty="0">
              <a:solidFill>
                <a:schemeClr val="accent5">
                  <a:lumMod val="50000"/>
                </a:schemeClr>
              </a:solidFill>
              <a:latin typeface="+mj-lt"/>
            </a:endParaRPr>
          </a:p>
        </p:txBody>
      </p:sp>
    </p:spTree>
    <p:extLst>
      <p:ext uri="{BB962C8B-B14F-4D97-AF65-F5344CB8AC3E}">
        <p14:creationId xmlns:p14="http://schemas.microsoft.com/office/powerpoint/2010/main" val="6396016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298348" y="349215"/>
            <a:ext cx="6290734" cy="369332"/>
          </a:xfrm>
          <a:prstGeom prst="rect">
            <a:avLst/>
          </a:prstGeom>
          <a:noFill/>
        </p:spPr>
        <p:txBody>
          <a:bodyPr wrap="square" rtlCol="0">
            <a:spAutoFit/>
          </a:bodyPr>
          <a:lstStyle/>
          <a:p>
            <a:r>
              <a:rPr lang="de-DE" sz="1800" dirty="0" smtClean="0">
                <a:solidFill>
                  <a:schemeClr val="accent5">
                    <a:lumMod val="50000"/>
                  </a:schemeClr>
                </a:solidFill>
                <a:latin typeface="+mj-lt"/>
              </a:rPr>
              <a:t>MÄNNER SIND ÖFTERS CHEFS ALS FRAUEN </a:t>
            </a:r>
          </a:p>
        </p:txBody>
      </p:sp>
      <p:grpSp>
        <p:nvGrpSpPr>
          <p:cNvPr id="28" name="Gruppieren 27"/>
          <p:cNvGrpSpPr/>
          <p:nvPr/>
        </p:nvGrpSpPr>
        <p:grpSpPr>
          <a:xfrm>
            <a:off x="628966" y="2571750"/>
            <a:ext cx="7510852" cy="1390650"/>
            <a:chOff x="311134" y="1214755"/>
            <a:chExt cx="7510852" cy="1390650"/>
          </a:xfrm>
        </p:grpSpPr>
        <p:grpSp>
          <p:nvGrpSpPr>
            <p:cNvPr id="3" name="Gruppieren 2"/>
            <p:cNvGrpSpPr/>
            <p:nvPr/>
          </p:nvGrpSpPr>
          <p:grpSpPr>
            <a:xfrm>
              <a:off x="311134" y="1214755"/>
              <a:ext cx="460846" cy="1322363"/>
              <a:chOff x="6939827" y="2126900"/>
              <a:chExt cx="460846" cy="1322363"/>
            </a:xfrm>
          </p:grpSpPr>
          <p:sp>
            <p:nvSpPr>
              <p:cNvPr id="4" name="Ellipse 3"/>
              <p:cNvSpPr/>
              <p:nvPr/>
            </p:nvSpPr>
            <p:spPr>
              <a:xfrm>
                <a:off x="6947545" y="2126900"/>
                <a:ext cx="445410" cy="421094"/>
              </a:xfrm>
              <a:prstGeom prst="ellipse">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Gleichschenkliges Dreieck 5"/>
              <p:cNvSpPr/>
              <p:nvPr/>
            </p:nvSpPr>
            <p:spPr>
              <a:xfrm rot="10800000">
                <a:off x="6939827" y="2575663"/>
                <a:ext cx="460846" cy="873600"/>
              </a:xfrm>
              <a:prstGeom prst="triangle">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pic>
          <p:nvPicPr>
            <p:cNvPr id="2" name="Grafik 1"/>
            <p:cNvPicPr>
              <a:picLocks noChangeAspect="1"/>
            </p:cNvPicPr>
            <p:nvPr/>
          </p:nvPicPr>
          <p:blipFill>
            <a:blip r:embed="rId3"/>
            <a:stretch>
              <a:fillRect/>
            </a:stretch>
          </p:blipFill>
          <p:spPr>
            <a:xfrm>
              <a:off x="1013439" y="1218321"/>
              <a:ext cx="487722" cy="1353429"/>
            </a:xfrm>
            <a:prstGeom prst="rect">
              <a:avLst/>
            </a:prstGeom>
          </p:spPr>
        </p:pic>
        <p:grpSp>
          <p:nvGrpSpPr>
            <p:cNvPr id="7" name="Gruppieren 6"/>
            <p:cNvGrpSpPr/>
            <p:nvPr/>
          </p:nvGrpSpPr>
          <p:grpSpPr>
            <a:xfrm>
              <a:off x="1678961" y="1221223"/>
              <a:ext cx="460846" cy="1322363"/>
              <a:chOff x="6939827" y="2126900"/>
              <a:chExt cx="460846" cy="1322363"/>
            </a:xfrm>
          </p:grpSpPr>
          <p:sp>
            <p:nvSpPr>
              <p:cNvPr id="8" name="Ellipse 7"/>
              <p:cNvSpPr/>
              <p:nvPr/>
            </p:nvSpPr>
            <p:spPr>
              <a:xfrm>
                <a:off x="6947545" y="2126900"/>
                <a:ext cx="445410" cy="421094"/>
              </a:xfrm>
              <a:prstGeom prst="ellipse">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Gleichschenkliges Dreieck 8"/>
              <p:cNvSpPr/>
              <p:nvPr/>
            </p:nvSpPr>
            <p:spPr>
              <a:xfrm rot="10800000">
                <a:off x="6939827" y="2575663"/>
                <a:ext cx="460846" cy="873600"/>
              </a:xfrm>
              <a:prstGeom prst="triangle">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pic>
          <p:nvPicPr>
            <p:cNvPr id="10" name="Grafik 9"/>
            <p:cNvPicPr>
              <a:picLocks noChangeAspect="1"/>
            </p:cNvPicPr>
            <p:nvPr/>
          </p:nvPicPr>
          <p:blipFill>
            <a:blip r:embed="rId3"/>
            <a:stretch>
              <a:fillRect/>
            </a:stretch>
          </p:blipFill>
          <p:spPr>
            <a:xfrm>
              <a:off x="2381266" y="1224789"/>
              <a:ext cx="487722" cy="1353429"/>
            </a:xfrm>
            <a:prstGeom prst="rect">
              <a:avLst/>
            </a:prstGeom>
          </p:spPr>
        </p:pic>
        <p:grpSp>
          <p:nvGrpSpPr>
            <p:cNvPr id="11" name="Gruppieren 10"/>
            <p:cNvGrpSpPr/>
            <p:nvPr/>
          </p:nvGrpSpPr>
          <p:grpSpPr>
            <a:xfrm>
              <a:off x="3118165" y="1248410"/>
              <a:ext cx="460846" cy="1322363"/>
              <a:chOff x="6939827" y="2126900"/>
              <a:chExt cx="460846" cy="1322363"/>
            </a:xfrm>
          </p:grpSpPr>
          <p:sp>
            <p:nvSpPr>
              <p:cNvPr id="12" name="Ellipse 11"/>
              <p:cNvSpPr/>
              <p:nvPr/>
            </p:nvSpPr>
            <p:spPr>
              <a:xfrm>
                <a:off x="6947545" y="2126900"/>
                <a:ext cx="445410" cy="421094"/>
              </a:xfrm>
              <a:prstGeom prst="ellipse">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Gleichschenkliges Dreieck 12"/>
              <p:cNvSpPr/>
              <p:nvPr/>
            </p:nvSpPr>
            <p:spPr>
              <a:xfrm rot="10800000">
                <a:off x="6939827" y="2575663"/>
                <a:ext cx="460846" cy="873600"/>
              </a:xfrm>
              <a:prstGeom prst="triangle">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pic>
          <p:nvPicPr>
            <p:cNvPr id="14" name="Grafik 13"/>
            <p:cNvPicPr>
              <a:picLocks noChangeAspect="1"/>
            </p:cNvPicPr>
            <p:nvPr/>
          </p:nvPicPr>
          <p:blipFill>
            <a:blip r:embed="rId3"/>
            <a:stretch>
              <a:fillRect/>
            </a:stretch>
          </p:blipFill>
          <p:spPr>
            <a:xfrm>
              <a:off x="3820470" y="1251976"/>
              <a:ext cx="487722" cy="1353429"/>
            </a:xfrm>
            <a:prstGeom prst="rect">
              <a:avLst/>
            </a:prstGeom>
          </p:spPr>
        </p:pic>
        <p:grpSp>
          <p:nvGrpSpPr>
            <p:cNvPr id="15" name="Gruppieren 14"/>
            <p:cNvGrpSpPr/>
            <p:nvPr/>
          </p:nvGrpSpPr>
          <p:grpSpPr>
            <a:xfrm>
              <a:off x="4572000" y="1255855"/>
              <a:ext cx="460846" cy="1322363"/>
              <a:chOff x="6939827" y="2126900"/>
              <a:chExt cx="460846" cy="1322363"/>
            </a:xfrm>
          </p:grpSpPr>
          <p:sp>
            <p:nvSpPr>
              <p:cNvPr id="16" name="Ellipse 15"/>
              <p:cNvSpPr/>
              <p:nvPr/>
            </p:nvSpPr>
            <p:spPr>
              <a:xfrm>
                <a:off x="6947545" y="2126900"/>
                <a:ext cx="445410" cy="421094"/>
              </a:xfrm>
              <a:prstGeom prst="ellipse">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Gleichschenkliges Dreieck 16"/>
              <p:cNvSpPr/>
              <p:nvPr/>
            </p:nvSpPr>
            <p:spPr>
              <a:xfrm rot="10800000">
                <a:off x="6939827" y="2575663"/>
                <a:ext cx="460846" cy="873600"/>
              </a:xfrm>
              <a:prstGeom prst="triangle">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18" name="Gruppieren 17"/>
            <p:cNvGrpSpPr/>
            <p:nvPr/>
          </p:nvGrpSpPr>
          <p:grpSpPr>
            <a:xfrm>
              <a:off x="5404912" y="1251977"/>
              <a:ext cx="570438" cy="1285142"/>
              <a:chOff x="1454965" y="2133600"/>
              <a:chExt cx="574158" cy="1328089"/>
            </a:xfrm>
            <a:solidFill>
              <a:schemeClr val="accent3">
                <a:lumMod val="75000"/>
              </a:schemeClr>
            </a:solidFill>
          </p:grpSpPr>
          <p:sp>
            <p:nvSpPr>
              <p:cNvPr id="19" name="Ellipse 18"/>
              <p:cNvSpPr/>
              <p:nvPr/>
            </p:nvSpPr>
            <p:spPr>
              <a:xfrm>
                <a:off x="1522305" y="2133600"/>
                <a:ext cx="439479" cy="438150"/>
              </a:xfrm>
              <a:prstGeom prst="ellipse">
                <a:avLst/>
              </a:prstGeom>
              <a:grp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Gleichschenkliges Dreieck 19"/>
              <p:cNvSpPr/>
              <p:nvPr/>
            </p:nvSpPr>
            <p:spPr>
              <a:xfrm>
                <a:off x="1454965" y="2601660"/>
                <a:ext cx="574158" cy="860029"/>
              </a:xfrm>
              <a:prstGeom prst="triangle">
                <a:avLst/>
              </a:prstGeom>
              <a:grp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21" name="Gruppieren 20"/>
            <p:cNvGrpSpPr/>
            <p:nvPr/>
          </p:nvGrpSpPr>
          <p:grpSpPr>
            <a:xfrm>
              <a:off x="7247828" y="1237458"/>
              <a:ext cx="574158" cy="1328089"/>
              <a:chOff x="1454965" y="2133600"/>
              <a:chExt cx="574158" cy="1328089"/>
            </a:xfrm>
            <a:solidFill>
              <a:schemeClr val="accent3">
                <a:lumMod val="75000"/>
              </a:schemeClr>
            </a:solidFill>
          </p:grpSpPr>
          <p:sp>
            <p:nvSpPr>
              <p:cNvPr id="22" name="Ellipse 21"/>
              <p:cNvSpPr/>
              <p:nvPr/>
            </p:nvSpPr>
            <p:spPr>
              <a:xfrm>
                <a:off x="1522305" y="2133600"/>
                <a:ext cx="439479" cy="438150"/>
              </a:xfrm>
              <a:prstGeom prst="ellipse">
                <a:avLst/>
              </a:prstGeom>
              <a:grp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Gleichschenkliges Dreieck 22"/>
              <p:cNvSpPr/>
              <p:nvPr/>
            </p:nvSpPr>
            <p:spPr>
              <a:xfrm>
                <a:off x="1454965" y="2601660"/>
                <a:ext cx="574158" cy="860029"/>
              </a:xfrm>
              <a:prstGeom prst="triangle">
                <a:avLst/>
              </a:prstGeom>
              <a:grp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24" name="Gruppieren 23"/>
            <p:cNvGrpSpPr/>
            <p:nvPr/>
          </p:nvGrpSpPr>
          <p:grpSpPr>
            <a:xfrm>
              <a:off x="6355136" y="1237458"/>
              <a:ext cx="574158" cy="1328089"/>
              <a:chOff x="1454965" y="2133600"/>
              <a:chExt cx="574158" cy="1328089"/>
            </a:xfrm>
            <a:solidFill>
              <a:schemeClr val="accent3">
                <a:lumMod val="75000"/>
              </a:schemeClr>
            </a:solidFill>
          </p:grpSpPr>
          <p:sp>
            <p:nvSpPr>
              <p:cNvPr id="25" name="Ellipse 24"/>
              <p:cNvSpPr/>
              <p:nvPr/>
            </p:nvSpPr>
            <p:spPr>
              <a:xfrm>
                <a:off x="1522305" y="2133600"/>
                <a:ext cx="439479" cy="438150"/>
              </a:xfrm>
              <a:prstGeom prst="ellipse">
                <a:avLst/>
              </a:prstGeom>
              <a:grp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Gleichschenkliges Dreieck 25"/>
              <p:cNvSpPr/>
              <p:nvPr/>
            </p:nvSpPr>
            <p:spPr>
              <a:xfrm>
                <a:off x="1454965" y="2601660"/>
                <a:ext cx="574158" cy="860029"/>
              </a:xfrm>
              <a:prstGeom prst="triangle">
                <a:avLst/>
              </a:prstGeom>
              <a:grp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sp>
        <p:nvSpPr>
          <p:cNvPr id="27" name="Textfeld 26"/>
          <p:cNvSpPr txBox="1"/>
          <p:nvPr/>
        </p:nvSpPr>
        <p:spPr>
          <a:xfrm>
            <a:off x="250825" y="1493043"/>
            <a:ext cx="5474325" cy="307777"/>
          </a:xfrm>
          <a:prstGeom prst="rect">
            <a:avLst/>
          </a:prstGeom>
          <a:solidFill>
            <a:schemeClr val="bg2">
              <a:lumMod val="65000"/>
            </a:schemeClr>
          </a:solidFill>
        </p:spPr>
        <p:txBody>
          <a:bodyPr wrap="square" rtlCol="0">
            <a:spAutoFit/>
          </a:bodyPr>
          <a:lstStyle/>
          <a:p>
            <a:pPr algn="ctr"/>
            <a:r>
              <a:rPr lang="de-DE" sz="1400" b="1" dirty="0" smtClean="0">
                <a:solidFill>
                  <a:schemeClr val="bg1"/>
                </a:solidFill>
              </a:rPr>
              <a:t>2017 waren 71 Prozent der Führungskräfte in Deutschland Männer. </a:t>
            </a:r>
            <a:endParaRPr lang="de-DE" sz="1400" b="1" dirty="0" smtClean="0">
              <a:solidFill>
                <a:schemeClr val="accent5">
                  <a:lumMod val="50000"/>
                </a:schemeClr>
              </a:solidFill>
            </a:endParaRPr>
          </a:p>
        </p:txBody>
      </p:sp>
      <p:sp>
        <p:nvSpPr>
          <p:cNvPr id="29" name="Rechteck 28"/>
          <p:cNvSpPr/>
          <p:nvPr/>
        </p:nvSpPr>
        <p:spPr>
          <a:xfrm rot="10800000" flipV="1">
            <a:off x="6937140" y="3973152"/>
            <a:ext cx="1391719" cy="184666"/>
          </a:xfrm>
          <a:prstGeom prst="rect">
            <a:avLst/>
          </a:prstGeom>
        </p:spPr>
        <p:txBody>
          <a:bodyPr wrap="square">
            <a:spAutoFit/>
          </a:bodyPr>
          <a:lstStyle/>
          <a:p>
            <a:r>
              <a:rPr lang="de-DE" sz="600" dirty="0" smtClean="0">
                <a:solidFill>
                  <a:schemeClr val="accent5">
                    <a:lumMod val="50000"/>
                  </a:schemeClr>
                </a:solidFill>
              </a:rPr>
              <a:t>Quelle: Statisches Bundesamt 2018</a:t>
            </a:r>
            <a:endParaRPr lang="de-DE" sz="600" dirty="0">
              <a:solidFill>
                <a:schemeClr val="accent5">
                  <a:lumMod val="50000"/>
                </a:schemeClr>
              </a:solidFill>
            </a:endParaRPr>
          </a:p>
        </p:txBody>
      </p:sp>
    </p:spTree>
    <p:extLst>
      <p:ext uri="{BB962C8B-B14F-4D97-AF65-F5344CB8AC3E}">
        <p14:creationId xmlns:p14="http://schemas.microsoft.com/office/powerpoint/2010/main" val="15877084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276774" y="270434"/>
            <a:ext cx="6316134" cy="369332"/>
          </a:xfrm>
          <a:prstGeom prst="rect">
            <a:avLst/>
          </a:prstGeom>
          <a:noFill/>
        </p:spPr>
        <p:txBody>
          <a:bodyPr wrap="square" rtlCol="0">
            <a:spAutoFit/>
          </a:bodyPr>
          <a:lstStyle/>
          <a:p>
            <a:r>
              <a:rPr lang="de-DE" sz="1800" dirty="0" smtClean="0">
                <a:solidFill>
                  <a:schemeClr val="accent5">
                    <a:lumMod val="50000"/>
                  </a:schemeClr>
                </a:solidFill>
                <a:latin typeface="+mj-lt"/>
              </a:rPr>
              <a:t>MÄNNER ARBEITEN LÄNGER ALS FRAUEN</a:t>
            </a:r>
            <a:r>
              <a:rPr lang="de-DE" dirty="0" smtClean="0">
                <a:solidFill>
                  <a:schemeClr val="accent5">
                    <a:lumMod val="50000"/>
                  </a:schemeClr>
                </a:solidFill>
              </a:rPr>
              <a:t> </a:t>
            </a:r>
          </a:p>
        </p:txBody>
      </p:sp>
      <p:grpSp>
        <p:nvGrpSpPr>
          <p:cNvPr id="24" name="Gruppieren 23"/>
          <p:cNvGrpSpPr/>
          <p:nvPr/>
        </p:nvGrpSpPr>
        <p:grpSpPr>
          <a:xfrm>
            <a:off x="2561814" y="1008636"/>
            <a:ext cx="299335" cy="964375"/>
            <a:chOff x="6939827" y="2126900"/>
            <a:chExt cx="460846" cy="1322363"/>
          </a:xfrm>
        </p:grpSpPr>
        <p:sp>
          <p:nvSpPr>
            <p:cNvPr id="25" name="Ellipse 24"/>
            <p:cNvSpPr/>
            <p:nvPr/>
          </p:nvSpPr>
          <p:spPr>
            <a:xfrm>
              <a:off x="6947545" y="2126900"/>
              <a:ext cx="445410" cy="421094"/>
            </a:xfrm>
            <a:prstGeom prst="ellipse">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Gleichschenkliges Dreieck 25"/>
            <p:cNvSpPr/>
            <p:nvPr/>
          </p:nvSpPr>
          <p:spPr>
            <a:xfrm rot="10800000">
              <a:off x="6939827" y="2575663"/>
              <a:ext cx="460846" cy="873600"/>
            </a:xfrm>
            <a:prstGeom prst="triangle">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43" name="Gruppieren 42"/>
          <p:cNvGrpSpPr/>
          <p:nvPr/>
        </p:nvGrpSpPr>
        <p:grpSpPr>
          <a:xfrm>
            <a:off x="4695283" y="840019"/>
            <a:ext cx="1429147" cy="1301611"/>
            <a:chOff x="2847974" y="2886891"/>
            <a:chExt cx="1936750" cy="1803400"/>
          </a:xfrm>
        </p:grpSpPr>
        <p:sp>
          <p:nvSpPr>
            <p:cNvPr id="17" name="Ellipse 16"/>
            <p:cNvSpPr/>
            <p:nvPr/>
          </p:nvSpPr>
          <p:spPr>
            <a:xfrm>
              <a:off x="2847974" y="2886891"/>
              <a:ext cx="1936750" cy="18034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8" name="Gerader Verbinder 17"/>
            <p:cNvCxnSpPr>
              <a:stCxn id="17" idx="0"/>
            </p:cNvCxnSpPr>
            <p:nvPr/>
          </p:nvCxnSpPr>
          <p:spPr>
            <a:xfrm flipH="1">
              <a:off x="3813174" y="2886891"/>
              <a:ext cx="3175" cy="1968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Gerader Verbinder 18"/>
            <p:cNvCxnSpPr>
              <a:endCxn id="17" idx="4"/>
            </p:cNvCxnSpPr>
            <p:nvPr/>
          </p:nvCxnSpPr>
          <p:spPr>
            <a:xfrm>
              <a:off x="3816349" y="4499791"/>
              <a:ext cx="0" cy="190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Gerader Verbinder 19"/>
            <p:cNvCxnSpPr>
              <a:stCxn id="17" idx="2"/>
            </p:cNvCxnSpPr>
            <p:nvPr/>
          </p:nvCxnSpPr>
          <p:spPr>
            <a:xfrm>
              <a:off x="2847974" y="3788591"/>
              <a:ext cx="2476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Gerader Verbinder 20"/>
            <p:cNvCxnSpPr>
              <a:stCxn id="17" idx="6"/>
            </p:cNvCxnSpPr>
            <p:nvPr/>
          </p:nvCxnSpPr>
          <p:spPr>
            <a:xfrm flipH="1">
              <a:off x="4543424" y="3788591"/>
              <a:ext cx="241300" cy="0"/>
            </a:xfrm>
            <a:prstGeom prst="line">
              <a:avLst/>
            </a:prstGeom>
          </p:spPr>
          <p:style>
            <a:lnRef idx="1">
              <a:schemeClr val="accent1"/>
            </a:lnRef>
            <a:fillRef idx="0">
              <a:schemeClr val="accent1"/>
            </a:fillRef>
            <a:effectRef idx="0">
              <a:schemeClr val="accent1"/>
            </a:effectRef>
            <a:fontRef idx="minor">
              <a:schemeClr val="tx1"/>
            </a:fontRef>
          </p:style>
        </p:cxnSp>
        <p:sp>
          <p:nvSpPr>
            <p:cNvPr id="22" name="Textfeld 21"/>
            <p:cNvSpPr txBox="1"/>
            <p:nvPr/>
          </p:nvSpPr>
          <p:spPr>
            <a:xfrm>
              <a:off x="3605892" y="3007934"/>
              <a:ext cx="554261" cy="415768"/>
            </a:xfrm>
            <a:prstGeom prst="rect">
              <a:avLst/>
            </a:prstGeom>
            <a:noFill/>
          </p:spPr>
          <p:txBody>
            <a:bodyPr wrap="square" rtlCol="0">
              <a:spAutoFit/>
            </a:bodyPr>
            <a:lstStyle/>
            <a:p>
              <a:r>
                <a:rPr lang="de-DE" dirty="0" smtClean="0">
                  <a:solidFill>
                    <a:schemeClr val="accent5">
                      <a:lumMod val="50000"/>
                    </a:schemeClr>
                  </a:solidFill>
                </a:rPr>
                <a:t>12</a:t>
              </a:r>
            </a:p>
          </p:txBody>
        </p:sp>
        <p:sp>
          <p:nvSpPr>
            <p:cNvPr id="23" name="Textfeld 22"/>
            <p:cNvSpPr txBox="1"/>
            <p:nvPr/>
          </p:nvSpPr>
          <p:spPr>
            <a:xfrm>
              <a:off x="3642880" y="4199710"/>
              <a:ext cx="203200" cy="300082"/>
            </a:xfrm>
            <a:prstGeom prst="rect">
              <a:avLst/>
            </a:prstGeom>
            <a:noFill/>
          </p:spPr>
          <p:txBody>
            <a:bodyPr wrap="square" rtlCol="0">
              <a:spAutoFit/>
            </a:bodyPr>
            <a:lstStyle/>
            <a:p>
              <a:r>
                <a:rPr lang="de-DE" dirty="0" smtClean="0">
                  <a:solidFill>
                    <a:schemeClr val="accent5">
                      <a:lumMod val="50000"/>
                    </a:schemeClr>
                  </a:solidFill>
                </a:rPr>
                <a:t>6</a:t>
              </a:r>
            </a:p>
          </p:txBody>
        </p:sp>
        <p:sp>
          <p:nvSpPr>
            <p:cNvPr id="27" name="Textfeld 26"/>
            <p:cNvSpPr txBox="1"/>
            <p:nvPr/>
          </p:nvSpPr>
          <p:spPr>
            <a:xfrm>
              <a:off x="3492063" y="3502295"/>
              <a:ext cx="995569" cy="639643"/>
            </a:xfrm>
            <a:prstGeom prst="rect">
              <a:avLst/>
            </a:prstGeom>
            <a:noFill/>
          </p:spPr>
          <p:txBody>
            <a:bodyPr wrap="square" rtlCol="0">
              <a:spAutoFit/>
            </a:bodyPr>
            <a:lstStyle/>
            <a:p>
              <a:r>
                <a:rPr lang="de-DE" sz="2400" b="1" dirty="0" smtClean="0">
                  <a:solidFill>
                    <a:schemeClr val="accent5">
                      <a:lumMod val="50000"/>
                    </a:schemeClr>
                  </a:solidFill>
                </a:rPr>
                <a:t>32</a:t>
              </a:r>
            </a:p>
          </p:txBody>
        </p:sp>
      </p:grpSp>
      <p:grpSp>
        <p:nvGrpSpPr>
          <p:cNvPr id="28" name="Gruppieren 27"/>
          <p:cNvGrpSpPr/>
          <p:nvPr/>
        </p:nvGrpSpPr>
        <p:grpSpPr>
          <a:xfrm>
            <a:off x="6464478" y="1082773"/>
            <a:ext cx="379112" cy="890239"/>
            <a:chOff x="1454965" y="2133600"/>
            <a:chExt cx="574158" cy="1328089"/>
          </a:xfrm>
          <a:solidFill>
            <a:schemeClr val="accent3">
              <a:lumMod val="75000"/>
            </a:schemeClr>
          </a:solidFill>
        </p:grpSpPr>
        <p:sp>
          <p:nvSpPr>
            <p:cNvPr id="29" name="Ellipse 28"/>
            <p:cNvSpPr/>
            <p:nvPr/>
          </p:nvSpPr>
          <p:spPr>
            <a:xfrm>
              <a:off x="1522305" y="2133600"/>
              <a:ext cx="439479" cy="438150"/>
            </a:xfrm>
            <a:prstGeom prst="ellipse">
              <a:avLst/>
            </a:prstGeom>
            <a:grp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Gleichschenkliges Dreieck 29"/>
            <p:cNvSpPr/>
            <p:nvPr/>
          </p:nvSpPr>
          <p:spPr>
            <a:xfrm>
              <a:off x="1454965" y="2601660"/>
              <a:ext cx="574158" cy="860029"/>
            </a:xfrm>
            <a:prstGeom prst="triangle">
              <a:avLst/>
            </a:prstGeom>
            <a:grp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31" name="Textfeld 30"/>
          <p:cNvSpPr txBox="1"/>
          <p:nvPr/>
        </p:nvSpPr>
        <p:spPr>
          <a:xfrm>
            <a:off x="2429879" y="2004838"/>
            <a:ext cx="1962150" cy="923330"/>
          </a:xfrm>
          <a:prstGeom prst="rect">
            <a:avLst/>
          </a:prstGeom>
          <a:noFill/>
        </p:spPr>
        <p:txBody>
          <a:bodyPr wrap="square" rtlCol="0">
            <a:spAutoFit/>
          </a:bodyPr>
          <a:lstStyle/>
          <a:p>
            <a:r>
              <a:rPr lang="de-DE" dirty="0" smtClean="0">
                <a:solidFill>
                  <a:schemeClr val="accent5">
                    <a:lumMod val="50000"/>
                  </a:schemeClr>
                </a:solidFill>
              </a:rPr>
              <a:t>Erwerbstätige Männer arbeiten im Durchschnitt 41 Stunden pro Woche.</a:t>
            </a:r>
          </a:p>
        </p:txBody>
      </p:sp>
      <p:sp>
        <p:nvSpPr>
          <p:cNvPr id="32" name="Textfeld 31"/>
          <p:cNvSpPr txBox="1"/>
          <p:nvPr/>
        </p:nvSpPr>
        <p:spPr>
          <a:xfrm>
            <a:off x="6555689" y="2004053"/>
            <a:ext cx="1962150" cy="923330"/>
          </a:xfrm>
          <a:prstGeom prst="rect">
            <a:avLst/>
          </a:prstGeom>
          <a:noFill/>
        </p:spPr>
        <p:txBody>
          <a:bodyPr wrap="square" rtlCol="0">
            <a:spAutoFit/>
          </a:bodyPr>
          <a:lstStyle/>
          <a:p>
            <a:r>
              <a:rPr lang="de-DE" dirty="0" smtClean="0">
                <a:solidFill>
                  <a:schemeClr val="accent5">
                    <a:lumMod val="50000"/>
                  </a:schemeClr>
                </a:solidFill>
              </a:rPr>
              <a:t>Erwerbstätige Frauen arbeiten im Durchschnitt 32 Stunden pro Woche.</a:t>
            </a:r>
          </a:p>
        </p:txBody>
      </p:sp>
      <p:sp>
        <p:nvSpPr>
          <p:cNvPr id="36" name="Textfeld 35"/>
          <p:cNvSpPr txBox="1"/>
          <p:nvPr/>
        </p:nvSpPr>
        <p:spPr>
          <a:xfrm>
            <a:off x="225382" y="3258227"/>
            <a:ext cx="8446670" cy="1292662"/>
          </a:xfrm>
          <a:prstGeom prst="rect">
            <a:avLst/>
          </a:prstGeom>
          <a:solidFill>
            <a:schemeClr val="bg2">
              <a:lumMod val="65000"/>
            </a:schemeClr>
          </a:solidFill>
        </p:spPr>
        <p:txBody>
          <a:bodyPr wrap="square" rtlCol="0">
            <a:spAutoFit/>
          </a:bodyPr>
          <a:lstStyle/>
          <a:p>
            <a:r>
              <a:rPr lang="de-DE" sz="1800" b="1" dirty="0" smtClean="0">
                <a:solidFill>
                  <a:schemeClr val="bg1"/>
                </a:solidFill>
              </a:rPr>
              <a:t>93,1 Prozent der Väter arbeiten Vollzeit. </a:t>
            </a:r>
          </a:p>
          <a:p>
            <a:r>
              <a:rPr lang="de-DE" sz="1800" b="1" dirty="0" smtClean="0">
                <a:solidFill>
                  <a:schemeClr val="bg1"/>
                </a:solidFill>
              </a:rPr>
              <a:t>6,9 Prozent in Teilzeit. </a:t>
            </a:r>
          </a:p>
          <a:p>
            <a:r>
              <a:rPr lang="de-DE" sz="1800" b="1" dirty="0" smtClean="0">
                <a:solidFill>
                  <a:schemeClr val="bg1"/>
                </a:solidFill>
              </a:rPr>
              <a:t>Mütter hingegen arbeiten zu 27,4 Prozent in Vollzeit und gehen zu 72,6 Prozent einer Teilzeitbeschäftigung nach. </a:t>
            </a:r>
          </a:p>
          <a:p>
            <a:r>
              <a:rPr lang="de-DE" sz="600" dirty="0" smtClean="0">
                <a:solidFill>
                  <a:schemeClr val="bg1"/>
                </a:solidFill>
              </a:rPr>
              <a:t>Quelle: </a:t>
            </a:r>
            <a:r>
              <a:rPr lang="de-DE" sz="600" dirty="0">
                <a:solidFill>
                  <a:schemeClr val="bg1"/>
                </a:solidFill>
              </a:rPr>
              <a:t>Eltern, die Teilzeit arbeiten - Statistisches </a:t>
            </a:r>
            <a:r>
              <a:rPr lang="de-DE" sz="600" dirty="0" smtClean="0">
                <a:solidFill>
                  <a:schemeClr val="bg1"/>
                </a:solidFill>
              </a:rPr>
              <a:t>Bundesamt</a:t>
            </a:r>
          </a:p>
        </p:txBody>
      </p:sp>
      <p:sp>
        <p:nvSpPr>
          <p:cNvPr id="37" name="Rechteck 36"/>
          <p:cNvSpPr/>
          <p:nvPr/>
        </p:nvSpPr>
        <p:spPr>
          <a:xfrm rot="16200000">
            <a:off x="8016038" y="2136624"/>
            <a:ext cx="1496695" cy="184666"/>
          </a:xfrm>
          <a:prstGeom prst="rect">
            <a:avLst/>
          </a:prstGeom>
        </p:spPr>
        <p:txBody>
          <a:bodyPr wrap="square">
            <a:spAutoFit/>
          </a:bodyPr>
          <a:lstStyle/>
          <a:p>
            <a:r>
              <a:rPr lang="de-DE" sz="600" dirty="0" smtClean="0">
                <a:solidFill>
                  <a:schemeClr val="accent5">
                    <a:lumMod val="50000"/>
                  </a:schemeClr>
                </a:solidFill>
              </a:rPr>
              <a:t>Quelle: Bertelsmann Stiftung 2021</a:t>
            </a:r>
            <a:endParaRPr lang="de-DE" sz="600" dirty="0">
              <a:solidFill>
                <a:schemeClr val="accent5">
                  <a:lumMod val="50000"/>
                </a:schemeClr>
              </a:solidFill>
            </a:endParaRPr>
          </a:p>
        </p:txBody>
      </p:sp>
      <p:grpSp>
        <p:nvGrpSpPr>
          <p:cNvPr id="42" name="Gruppieren 41"/>
          <p:cNvGrpSpPr/>
          <p:nvPr/>
        </p:nvGrpSpPr>
        <p:grpSpPr>
          <a:xfrm>
            <a:off x="894079" y="842299"/>
            <a:ext cx="1407795" cy="1386659"/>
            <a:chOff x="1085850" y="1066800"/>
            <a:chExt cx="1936750" cy="1803400"/>
          </a:xfrm>
        </p:grpSpPr>
        <p:grpSp>
          <p:nvGrpSpPr>
            <p:cNvPr id="8" name="Gruppieren 7"/>
            <p:cNvGrpSpPr/>
            <p:nvPr/>
          </p:nvGrpSpPr>
          <p:grpSpPr>
            <a:xfrm>
              <a:off x="1085850" y="1066800"/>
              <a:ext cx="1936750" cy="1803400"/>
              <a:chOff x="1085850" y="1066800"/>
              <a:chExt cx="1936750" cy="1803400"/>
            </a:xfrm>
          </p:grpSpPr>
          <p:sp>
            <p:nvSpPr>
              <p:cNvPr id="3" name="Ellipse 2"/>
              <p:cNvSpPr/>
              <p:nvPr/>
            </p:nvSpPr>
            <p:spPr>
              <a:xfrm>
                <a:off x="1085850" y="1066800"/>
                <a:ext cx="1936750" cy="18034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5" name="Gerader Verbinder 4"/>
              <p:cNvCxnSpPr>
                <a:stCxn id="3" idx="0"/>
              </p:cNvCxnSpPr>
              <p:nvPr/>
            </p:nvCxnSpPr>
            <p:spPr>
              <a:xfrm flipH="1">
                <a:off x="2051050" y="1066800"/>
                <a:ext cx="3175" cy="19685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Gerader Verbinder 6"/>
              <p:cNvCxnSpPr>
                <a:endCxn id="3" idx="4"/>
              </p:cNvCxnSpPr>
              <p:nvPr/>
            </p:nvCxnSpPr>
            <p:spPr>
              <a:xfrm>
                <a:off x="2054225" y="2679700"/>
                <a:ext cx="0" cy="190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Gerader Verbinder 8"/>
              <p:cNvCxnSpPr>
                <a:stCxn id="3" idx="2"/>
              </p:cNvCxnSpPr>
              <p:nvPr/>
            </p:nvCxnSpPr>
            <p:spPr>
              <a:xfrm>
                <a:off x="1085850" y="1968500"/>
                <a:ext cx="2476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Gerader Verbinder 10"/>
              <p:cNvCxnSpPr>
                <a:stCxn id="3" idx="6"/>
              </p:cNvCxnSpPr>
              <p:nvPr/>
            </p:nvCxnSpPr>
            <p:spPr>
              <a:xfrm flipH="1">
                <a:off x="2781300" y="1968500"/>
                <a:ext cx="241300"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feld 13"/>
              <p:cNvSpPr txBox="1"/>
              <p:nvPr/>
            </p:nvSpPr>
            <p:spPr>
              <a:xfrm>
                <a:off x="1814130" y="1196159"/>
                <a:ext cx="516881" cy="390267"/>
              </a:xfrm>
              <a:prstGeom prst="rect">
                <a:avLst/>
              </a:prstGeom>
              <a:noFill/>
            </p:spPr>
            <p:txBody>
              <a:bodyPr wrap="square" rtlCol="0">
                <a:spAutoFit/>
              </a:bodyPr>
              <a:lstStyle/>
              <a:p>
                <a:r>
                  <a:rPr lang="de-DE" dirty="0" smtClean="0">
                    <a:solidFill>
                      <a:schemeClr val="accent5">
                        <a:lumMod val="50000"/>
                      </a:schemeClr>
                    </a:solidFill>
                  </a:rPr>
                  <a:t>12</a:t>
                </a:r>
              </a:p>
            </p:txBody>
          </p:sp>
          <p:sp>
            <p:nvSpPr>
              <p:cNvPr id="15" name="Textfeld 14"/>
              <p:cNvSpPr txBox="1"/>
              <p:nvPr/>
            </p:nvSpPr>
            <p:spPr>
              <a:xfrm>
                <a:off x="1924050" y="2382569"/>
                <a:ext cx="130176" cy="390267"/>
              </a:xfrm>
              <a:prstGeom prst="rect">
                <a:avLst/>
              </a:prstGeom>
              <a:noFill/>
            </p:spPr>
            <p:txBody>
              <a:bodyPr wrap="square" rtlCol="0">
                <a:spAutoFit/>
              </a:bodyPr>
              <a:lstStyle/>
              <a:p>
                <a:r>
                  <a:rPr lang="de-DE" dirty="0" smtClean="0">
                    <a:solidFill>
                      <a:schemeClr val="accent5">
                        <a:lumMod val="50000"/>
                      </a:schemeClr>
                    </a:solidFill>
                  </a:rPr>
                  <a:t>6</a:t>
                </a:r>
              </a:p>
            </p:txBody>
          </p:sp>
          <p:sp>
            <p:nvSpPr>
              <p:cNvPr id="16" name="Textfeld 15"/>
              <p:cNvSpPr txBox="1"/>
              <p:nvPr/>
            </p:nvSpPr>
            <p:spPr>
              <a:xfrm>
                <a:off x="1699382" y="1652020"/>
                <a:ext cx="768350" cy="600412"/>
              </a:xfrm>
              <a:prstGeom prst="rect">
                <a:avLst/>
              </a:prstGeom>
              <a:noFill/>
            </p:spPr>
            <p:txBody>
              <a:bodyPr wrap="square" rtlCol="0">
                <a:spAutoFit/>
              </a:bodyPr>
              <a:lstStyle/>
              <a:p>
                <a:r>
                  <a:rPr lang="de-DE" sz="2400" b="1" dirty="0" smtClean="0">
                    <a:solidFill>
                      <a:schemeClr val="accent5">
                        <a:lumMod val="50000"/>
                      </a:schemeClr>
                    </a:solidFill>
                  </a:rPr>
                  <a:t>41</a:t>
                </a:r>
              </a:p>
            </p:txBody>
          </p:sp>
        </p:grpSp>
        <p:sp>
          <p:nvSpPr>
            <p:cNvPr id="4" name="Textfeld 3"/>
            <p:cNvSpPr txBox="1"/>
            <p:nvPr/>
          </p:nvSpPr>
          <p:spPr>
            <a:xfrm>
              <a:off x="2532131" y="1791660"/>
              <a:ext cx="319459" cy="300082"/>
            </a:xfrm>
            <a:prstGeom prst="rect">
              <a:avLst/>
            </a:prstGeom>
            <a:noFill/>
          </p:spPr>
          <p:txBody>
            <a:bodyPr wrap="square" rtlCol="0">
              <a:spAutoFit/>
            </a:bodyPr>
            <a:lstStyle/>
            <a:p>
              <a:r>
                <a:rPr lang="de-DE" dirty="0" smtClean="0">
                  <a:solidFill>
                    <a:schemeClr val="accent5">
                      <a:lumMod val="50000"/>
                    </a:schemeClr>
                  </a:solidFill>
                </a:rPr>
                <a:t>3</a:t>
              </a:r>
            </a:p>
          </p:txBody>
        </p:sp>
        <p:sp>
          <p:nvSpPr>
            <p:cNvPr id="6" name="Textfeld 5"/>
            <p:cNvSpPr txBox="1"/>
            <p:nvPr/>
          </p:nvSpPr>
          <p:spPr>
            <a:xfrm>
              <a:off x="1271174" y="1835151"/>
              <a:ext cx="473902" cy="300082"/>
            </a:xfrm>
            <a:prstGeom prst="rect">
              <a:avLst/>
            </a:prstGeom>
            <a:noFill/>
          </p:spPr>
          <p:txBody>
            <a:bodyPr wrap="square" rtlCol="0">
              <a:spAutoFit/>
            </a:bodyPr>
            <a:lstStyle/>
            <a:p>
              <a:r>
                <a:rPr lang="de-DE" dirty="0" smtClean="0">
                  <a:solidFill>
                    <a:schemeClr val="accent5">
                      <a:lumMod val="50000"/>
                    </a:schemeClr>
                  </a:solidFill>
                </a:rPr>
                <a:t>9</a:t>
              </a:r>
            </a:p>
          </p:txBody>
        </p:sp>
      </p:grpSp>
      <p:sp>
        <p:nvSpPr>
          <p:cNvPr id="10" name="Textfeld 9"/>
          <p:cNvSpPr txBox="1"/>
          <p:nvPr/>
        </p:nvSpPr>
        <p:spPr>
          <a:xfrm>
            <a:off x="5752332" y="1344851"/>
            <a:ext cx="243316" cy="300082"/>
          </a:xfrm>
          <a:prstGeom prst="rect">
            <a:avLst/>
          </a:prstGeom>
          <a:noFill/>
        </p:spPr>
        <p:txBody>
          <a:bodyPr wrap="square" rtlCol="0">
            <a:spAutoFit/>
          </a:bodyPr>
          <a:lstStyle/>
          <a:p>
            <a:r>
              <a:rPr lang="de-DE" dirty="0" smtClean="0">
                <a:solidFill>
                  <a:schemeClr val="accent5">
                    <a:lumMod val="50000"/>
                  </a:schemeClr>
                </a:solidFill>
              </a:rPr>
              <a:t>3</a:t>
            </a:r>
          </a:p>
        </p:txBody>
      </p:sp>
      <p:sp>
        <p:nvSpPr>
          <p:cNvPr id="12" name="Textfeld 11"/>
          <p:cNvSpPr txBox="1"/>
          <p:nvPr/>
        </p:nvSpPr>
        <p:spPr>
          <a:xfrm>
            <a:off x="4798789" y="1344851"/>
            <a:ext cx="293686" cy="300082"/>
          </a:xfrm>
          <a:prstGeom prst="rect">
            <a:avLst/>
          </a:prstGeom>
          <a:noFill/>
        </p:spPr>
        <p:txBody>
          <a:bodyPr wrap="square" rtlCol="0">
            <a:spAutoFit/>
          </a:bodyPr>
          <a:lstStyle/>
          <a:p>
            <a:r>
              <a:rPr lang="de-DE" dirty="0" smtClean="0">
                <a:solidFill>
                  <a:schemeClr val="accent5">
                    <a:lumMod val="50000"/>
                  </a:schemeClr>
                </a:solidFill>
              </a:rPr>
              <a:t>9</a:t>
            </a:r>
          </a:p>
        </p:txBody>
      </p:sp>
    </p:spTree>
    <p:extLst>
      <p:ext uri="{BB962C8B-B14F-4D97-AF65-F5344CB8AC3E}">
        <p14:creationId xmlns:p14="http://schemas.microsoft.com/office/powerpoint/2010/main" val="41429317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321421" cy="6214281"/>
          </a:xfrm>
          <a:prstGeom prst="rect">
            <a:avLst/>
          </a:prstGeom>
        </p:spPr>
      </p:pic>
      <p:sp>
        <p:nvSpPr>
          <p:cNvPr id="2" name="Rechteck 1"/>
          <p:cNvSpPr/>
          <p:nvPr/>
        </p:nvSpPr>
        <p:spPr>
          <a:xfrm>
            <a:off x="7492582" y="4815193"/>
            <a:ext cx="1301959" cy="184666"/>
          </a:xfrm>
          <a:prstGeom prst="rect">
            <a:avLst/>
          </a:prstGeom>
        </p:spPr>
        <p:txBody>
          <a:bodyPr wrap="none">
            <a:spAutoFit/>
          </a:bodyPr>
          <a:lstStyle/>
          <a:p>
            <a:r>
              <a:rPr lang="de-DE" sz="600" dirty="0">
                <a:solidFill>
                  <a:schemeClr val="accent5">
                    <a:lumMod val="50000"/>
                  </a:schemeClr>
                </a:solidFill>
              </a:rPr>
              <a:t>Foto </a:t>
            </a:r>
            <a:r>
              <a:rPr lang="de-DE" sz="600" dirty="0" smtClean="0">
                <a:solidFill>
                  <a:schemeClr val="accent5">
                    <a:lumMod val="50000"/>
                  </a:schemeClr>
                </a:solidFill>
              </a:rPr>
              <a:t>von </a:t>
            </a:r>
            <a:r>
              <a:rPr lang="de-DE" sz="600" dirty="0" err="1" smtClean="0">
                <a:solidFill>
                  <a:schemeClr val="accent5">
                    <a:lumMod val="50000"/>
                  </a:schemeClr>
                </a:solidFill>
              </a:rPr>
              <a:t>freestocks</a:t>
            </a:r>
            <a:r>
              <a:rPr lang="de-DE" sz="600" dirty="0" smtClean="0">
                <a:solidFill>
                  <a:schemeClr val="accent5">
                    <a:lumMod val="50000"/>
                  </a:schemeClr>
                </a:solidFill>
              </a:rPr>
              <a:t> auf </a:t>
            </a:r>
            <a:r>
              <a:rPr lang="de-DE" sz="600" dirty="0" err="1" smtClean="0">
                <a:solidFill>
                  <a:schemeClr val="accent5">
                    <a:lumMod val="50000"/>
                  </a:schemeClr>
                </a:solidFill>
              </a:rPr>
              <a:t>Unsplash</a:t>
            </a:r>
            <a:r>
              <a:rPr lang="de-DE" sz="600" dirty="0" smtClean="0"/>
              <a:t> </a:t>
            </a:r>
            <a:endParaRPr lang="de-DE" sz="600" dirty="0"/>
          </a:p>
        </p:txBody>
      </p:sp>
    </p:spTree>
    <p:extLst>
      <p:ext uri="{BB962C8B-B14F-4D97-AF65-F5344CB8AC3E}">
        <p14:creationId xmlns:p14="http://schemas.microsoft.com/office/powerpoint/2010/main" val="21410440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4294967295"/>
          </p:nvPr>
        </p:nvSpPr>
        <p:spPr>
          <a:xfrm>
            <a:off x="1044830" y="1682750"/>
            <a:ext cx="7054340" cy="2559050"/>
          </a:xfrm>
        </p:spPr>
        <p:txBody>
          <a:bodyPr/>
          <a:lstStyle/>
          <a:p>
            <a:pPr marL="0" indent="0">
              <a:buNone/>
            </a:pPr>
            <a:r>
              <a:rPr lang="de-DE" dirty="0" smtClean="0"/>
              <a:t>In Beziehungen mit Kindern wenden Frauen durchschnittlich 5,30 Stunden pro Tag für Kindererziehung und Haushaltsarbeit auf. </a:t>
            </a:r>
          </a:p>
          <a:p>
            <a:pPr marL="0" indent="0">
              <a:buNone/>
            </a:pPr>
            <a:r>
              <a:rPr lang="de-DE" dirty="0" smtClean="0"/>
              <a:t>Männer im Durchschnitt 3 Stunden. </a:t>
            </a:r>
          </a:p>
          <a:p>
            <a:pPr marL="0" indent="0">
              <a:buNone/>
            </a:pPr>
            <a:r>
              <a:rPr lang="de-DE" dirty="0" smtClean="0"/>
              <a:t>Eine klassische Rollen- und Arbeitsverteilung kommt oftmals zum Tragen. Männer arbeiten nach der Geburt in der Regel weiterhin in Vollzeit. </a:t>
            </a:r>
          </a:p>
          <a:p>
            <a:pPr marL="0" indent="0">
              <a:buNone/>
            </a:pPr>
            <a:r>
              <a:rPr lang="de-DE" dirty="0" smtClean="0"/>
              <a:t>Frauen reduzieren nach der Geburt des ersten Kindes ihre Arbeitszeit häufig stark</a:t>
            </a:r>
            <a:r>
              <a:rPr lang="de-DE" dirty="0"/>
              <a:t>. </a:t>
            </a:r>
            <a:endParaRPr lang="de-DE" dirty="0" smtClean="0"/>
          </a:p>
          <a:p>
            <a:pPr marL="0" indent="0">
              <a:buNone/>
            </a:pPr>
            <a:endParaRPr lang="de-DE" dirty="0"/>
          </a:p>
        </p:txBody>
      </p:sp>
      <p:sp>
        <p:nvSpPr>
          <p:cNvPr id="5" name="Textfeld 4"/>
          <p:cNvSpPr txBox="1"/>
          <p:nvPr/>
        </p:nvSpPr>
        <p:spPr>
          <a:xfrm>
            <a:off x="315657" y="250190"/>
            <a:ext cx="7226188" cy="646331"/>
          </a:xfrm>
          <a:prstGeom prst="rect">
            <a:avLst/>
          </a:prstGeom>
          <a:noFill/>
        </p:spPr>
        <p:txBody>
          <a:bodyPr wrap="square" rtlCol="0">
            <a:spAutoFit/>
          </a:bodyPr>
          <a:lstStyle/>
          <a:p>
            <a:r>
              <a:rPr lang="de-DE" sz="1800" dirty="0" smtClean="0">
                <a:solidFill>
                  <a:schemeClr val="accent5">
                    <a:lumMod val="50000"/>
                  </a:schemeClr>
                </a:solidFill>
                <a:latin typeface="+mj-lt"/>
              </a:rPr>
              <a:t>FRAUEN REDUZIEREN IHRE BEZAHLTE ARBEITSZEIT ZUGUNSTEN DER UNBEZAHLTEN REPRODUKTIONSARBEIT </a:t>
            </a:r>
          </a:p>
        </p:txBody>
      </p:sp>
      <p:sp>
        <p:nvSpPr>
          <p:cNvPr id="2" name="Textfeld 1"/>
          <p:cNvSpPr txBox="1"/>
          <p:nvPr/>
        </p:nvSpPr>
        <p:spPr>
          <a:xfrm rot="16200000">
            <a:off x="7237095" y="2869942"/>
            <a:ext cx="3241040" cy="184666"/>
          </a:xfrm>
          <a:prstGeom prst="rect">
            <a:avLst/>
          </a:prstGeom>
          <a:noFill/>
        </p:spPr>
        <p:txBody>
          <a:bodyPr wrap="square" rtlCol="0">
            <a:spAutoFit/>
          </a:bodyPr>
          <a:lstStyle/>
          <a:p>
            <a:r>
              <a:rPr lang="de-DE" sz="600" dirty="0">
                <a:solidFill>
                  <a:schemeClr val="accent5">
                    <a:lumMod val="50000"/>
                  </a:schemeClr>
                </a:solidFill>
              </a:rPr>
              <a:t>Quelle: Dossier „Kinder, Haushalt, Pflege – Wer kümmert sich</a:t>
            </a:r>
            <a:r>
              <a:rPr lang="de-DE" sz="600" dirty="0" smtClean="0">
                <a:solidFill>
                  <a:schemeClr val="accent5">
                    <a:lumMod val="50000"/>
                  </a:schemeClr>
                </a:solidFill>
              </a:rPr>
              <a:t>?“ BMFSFJ</a:t>
            </a:r>
            <a:r>
              <a:rPr lang="de-DE" sz="600" dirty="0">
                <a:solidFill>
                  <a:schemeClr val="accent5">
                    <a:lumMod val="50000"/>
                  </a:schemeClr>
                </a:solidFill>
              </a:rPr>
              <a:t>, August 2020</a:t>
            </a:r>
            <a:endParaRPr lang="de-DE" sz="600" dirty="0" smtClean="0">
              <a:solidFill>
                <a:schemeClr val="accent5">
                  <a:lumMod val="50000"/>
                </a:schemeClr>
              </a:solidFill>
            </a:endParaRPr>
          </a:p>
        </p:txBody>
      </p:sp>
    </p:spTree>
    <p:extLst>
      <p:ext uri="{BB962C8B-B14F-4D97-AF65-F5344CB8AC3E}">
        <p14:creationId xmlns:p14="http://schemas.microsoft.com/office/powerpoint/2010/main" val="25438893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150" y="1058332"/>
            <a:ext cx="3414184" cy="3414184"/>
          </a:xfrm>
          <a:prstGeom prst="rect">
            <a:avLst/>
          </a:prstGeom>
        </p:spPr>
      </p:pic>
      <p:sp>
        <p:nvSpPr>
          <p:cNvPr id="6" name="Textfeld 5"/>
          <p:cNvSpPr txBox="1"/>
          <p:nvPr/>
        </p:nvSpPr>
        <p:spPr>
          <a:xfrm>
            <a:off x="2521820" y="1651000"/>
            <a:ext cx="5284448" cy="2931572"/>
          </a:xfrm>
          <a:prstGeom prst="rect">
            <a:avLst/>
          </a:prstGeom>
          <a:noFill/>
          <a:ln>
            <a:solidFill>
              <a:schemeClr val="bg1"/>
            </a:solidFill>
          </a:ln>
        </p:spPr>
        <p:txBody>
          <a:bodyPr wrap="square" rtlCol="0">
            <a:spAutoFit/>
          </a:bodyPr>
          <a:lstStyle/>
          <a:p>
            <a:r>
              <a:rPr lang="de-DE" sz="1600" dirty="0" smtClean="0">
                <a:solidFill>
                  <a:schemeClr val="accent5">
                    <a:lumMod val="50000"/>
                  </a:schemeClr>
                </a:solidFill>
              </a:rPr>
              <a:t>An erster Stelle steht die Familie, erst an zweiter Stelle der Beruf.</a:t>
            </a:r>
          </a:p>
          <a:p>
            <a:endParaRPr lang="de-DE" sz="1600" dirty="0" smtClean="0">
              <a:solidFill>
                <a:schemeClr val="accent5">
                  <a:lumMod val="50000"/>
                </a:schemeClr>
              </a:solidFill>
            </a:endParaRPr>
          </a:p>
          <a:p>
            <a:r>
              <a:rPr lang="de-DE" sz="1600" dirty="0">
                <a:solidFill>
                  <a:schemeClr val="accent5">
                    <a:lumMod val="50000"/>
                  </a:schemeClr>
                </a:solidFill>
              </a:rPr>
              <a:t>G</a:t>
            </a:r>
            <a:r>
              <a:rPr lang="de-DE" sz="1600" dirty="0" smtClean="0">
                <a:solidFill>
                  <a:schemeClr val="accent5">
                    <a:lumMod val="50000"/>
                  </a:schemeClr>
                </a:solidFill>
              </a:rPr>
              <a:t>eringes Interesse an Karriere </a:t>
            </a:r>
          </a:p>
          <a:p>
            <a:endParaRPr lang="de-DE" sz="1600" dirty="0" smtClean="0">
              <a:solidFill>
                <a:schemeClr val="accent5">
                  <a:lumMod val="50000"/>
                </a:schemeClr>
              </a:solidFill>
            </a:endParaRPr>
          </a:p>
          <a:p>
            <a:r>
              <a:rPr lang="de-DE" sz="1600" dirty="0">
                <a:solidFill>
                  <a:schemeClr val="accent5">
                    <a:lumMod val="50000"/>
                  </a:schemeClr>
                </a:solidFill>
              </a:rPr>
              <a:t>G</a:t>
            </a:r>
            <a:r>
              <a:rPr lang="de-DE" sz="1600" dirty="0" smtClean="0">
                <a:solidFill>
                  <a:schemeClr val="accent5">
                    <a:lumMod val="50000"/>
                  </a:schemeClr>
                </a:solidFill>
              </a:rPr>
              <a:t>eringere Produktivität und Effektivität </a:t>
            </a:r>
          </a:p>
          <a:p>
            <a:endParaRPr lang="de-DE" sz="1600" dirty="0">
              <a:solidFill>
                <a:schemeClr val="accent5">
                  <a:lumMod val="50000"/>
                </a:schemeClr>
              </a:solidFill>
            </a:endParaRPr>
          </a:p>
          <a:p>
            <a:r>
              <a:rPr lang="de-DE" sz="1600" dirty="0" smtClean="0">
                <a:solidFill>
                  <a:schemeClr val="accent5">
                    <a:lumMod val="50000"/>
                  </a:schemeClr>
                </a:solidFill>
              </a:rPr>
              <a:t>Teilzeitbeschäftigte leisten weniger als Vollzeitbeschäftigte.</a:t>
            </a:r>
          </a:p>
          <a:p>
            <a:endParaRPr lang="de-DE" dirty="0" smtClean="0">
              <a:solidFill>
                <a:schemeClr val="accent5">
                  <a:lumMod val="50000"/>
                </a:schemeClr>
              </a:solidFill>
            </a:endParaRPr>
          </a:p>
          <a:p>
            <a:endParaRPr lang="de-DE" dirty="0">
              <a:solidFill>
                <a:schemeClr val="accent5">
                  <a:lumMod val="50000"/>
                </a:schemeClr>
              </a:solidFill>
            </a:endParaRPr>
          </a:p>
          <a:p>
            <a:endParaRPr lang="de-DE" dirty="0" err="1" smtClean="0">
              <a:solidFill>
                <a:schemeClr val="accent5">
                  <a:lumMod val="50000"/>
                </a:schemeClr>
              </a:solidFill>
            </a:endParaRPr>
          </a:p>
        </p:txBody>
      </p:sp>
      <p:sp>
        <p:nvSpPr>
          <p:cNvPr id="7" name="Textfeld 6"/>
          <p:cNvSpPr txBox="1"/>
          <p:nvPr/>
        </p:nvSpPr>
        <p:spPr>
          <a:xfrm>
            <a:off x="313690" y="316442"/>
            <a:ext cx="6392333" cy="923330"/>
          </a:xfrm>
          <a:prstGeom prst="rect">
            <a:avLst/>
          </a:prstGeom>
          <a:noFill/>
        </p:spPr>
        <p:txBody>
          <a:bodyPr wrap="square" rtlCol="0">
            <a:spAutoFit/>
          </a:bodyPr>
          <a:lstStyle/>
          <a:p>
            <a:r>
              <a:rPr lang="de-DE" sz="1800" dirty="0" smtClean="0">
                <a:solidFill>
                  <a:schemeClr val="accent5">
                    <a:lumMod val="50000"/>
                  </a:schemeClr>
                </a:solidFill>
                <a:latin typeface="+mj-lt"/>
              </a:rPr>
              <a:t>DER WIEDEREINSTIEG VON MÜTTERN IST GEPRÄGT VON </a:t>
            </a:r>
            <a:r>
              <a:rPr lang="de-DE" sz="3600" dirty="0" smtClean="0">
                <a:solidFill>
                  <a:schemeClr val="accent5">
                    <a:lumMod val="50000"/>
                  </a:schemeClr>
                </a:solidFill>
                <a:latin typeface="+mj-lt"/>
              </a:rPr>
              <a:t>VORURTEILEN</a:t>
            </a:r>
            <a:r>
              <a:rPr lang="de-DE" dirty="0" smtClean="0">
                <a:solidFill>
                  <a:schemeClr val="accent5">
                    <a:lumMod val="50000"/>
                  </a:schemeClr>
                </a:solidFill>
              </a:rPr>
              <a:t> </a:t>
            </a:r>
          </a:p>
        </p:txBody>
      </p:sp>
    </p:spTree>
    <p:extLst>
      <p:ext uri="{BB962C8B-B14F-4D97-AF65-F5344CB8AC3E}">
        <p14:creationId xmlns:p14="http://schemas.microsoft.com/office/powerpoint/2010/main" val="8638777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825" y="1066231"/>
            <a:ext cx="3254375" cy="3256002"/>
          </a:xfrm>
          <a:prstGeom prst="rect">
            <a:avLst/>
          </a:prstGeom>
        </p:spPr>
      </p:pic>
      <p:sp>
        <p:nvSpPr>
          <p:cNvPr id="7" name="Textfeld 6"/>
          <p:cNvSpPr txBox="1"/>
          <p:nvPr/>
        </p:nvSpPr>
        <p:spPr>
          <a:xfrm>
            <a:off x="2810577" y="2057400"/>
            <a:ext cx="6276273" cy="1946687"/>
          </a:xfrm>
          <a:prstGeom prst="rect">
            <a:avLst/>
          </a:prstGeom>
          <a:solidFill>
            <a:schemeClr val="bg1"/>
          </a:solidFill>
          <a:ln>
            <a:solidFill>
              <a:schemeClr val="bg1"/>
            </a:solidFill>
          </a:ln>
        </p:spPr>
        <p:txBody>
          <a:bodyPr wrap="square" rtlCol="0">
            <a:spAutoFit/>
          </a:bodyPr>
          <a:lstStyle/>
          <a:p>
            <a:r>
              <a:rPr lang="de-DE" sz="1600" dirty="0" smtClean="0">
                <a:solidFill>
                  <a:schemeClr val="accent5">
                    <a:lumMod val="50000"/>
                  </a:schemeClr>
                </a:solidFill>
              </a:rPr>
              <a:t>Welche Karrieremöglichkeiten stehen Frauen in Teilzeit offen?</a:t>
            </a:r>
          </a:p>
          <a:p>
            <a:endParaRPr lang="de-DE" sz="1600" dirty="0" smtClean="0">
              <a:solidFill>
                <a:schemeClr val="accent5">
                  <a:lumMod val="50000"/>
                </a:schemeClr>
              </a:solidFill>
            </a:endParaRPr>
          </a:p>
          <a:p>
            <a:r>
              <a:rPr lang="de-DE" sz="1600" dirty="0" smtClean="0">
                <a:solidFill>
                  <a:schemeClr val="accent5">
                    <a:lumMod val="50000"/>
                  </a:schemeClr>
                </a:solidFill>
              </a:rPr>
              <a:t>Welche Tätigkeiten werden ihnen noch übertragen? </a:t>
            </a:r>
          </a:p>
          <a:p>
            <a:endParaRPr lang="de-DE" sz="1600" dirty="0" smtClean="0">
              <a:solidFill>
                <a:schemeClr val="accent5">
                  <a:lumMod val="50000"/>
                </a:schemeClr>
              </a:solidFill>
            </a:endParaRPr>
          </a:p>
          <a:p>
            <a:r>
              <a:rPr lang="de-DE" sz="1600" dirty="0" smtClean="0">
                <a:solidFill>
                  <a:schemeClr val="accent5">
                    <a:lumMod val="50000"/>
                  </a:schemeClr>
                </a:solidFill>
              </a:rPr>
              <a:t>Wie wird sich ihr Entgelt entwickeln? </a:t>
            </a:r>
          </a:p>
          <a:p>
            <a:endParaRPr lang="de-DE" b="1" dirty="0" smtClean="0">
              <a:solidFill>
                <a:schemeClr val="accent5">
                  <a:lumMod val="50000"/>
                </a:schemeClr>
              </a:solidFill>
            </a:endParaRPr>
          </a:p>
          <a:p>
            <a:endParaRPr lang="de-DE" b="1" dirty="0">
              <a:solidFill>
                <a:schemeClr val="accent5">
                  <a:lumMod val="50000"/>
                </a:schemeClr>
              </a:solidFill>
            </a:endParaRPr>
          </a:p>
          <a:p>
            <a:endParaRPr lang="de-DE" dirty="0" err="1" smtClean="0">
              <a:solidFill>
                <a:schemeClr val="accent5">
                  <a:lumMod val="50000"/>
                </a:schemeClr>
              </a:solidFill>
            </a:endParaRPr>
          </a:p>
        </p:txBody>
      </p:sp>
      <p:sp>
        <p:nvSpPr>
          <p:cNvPr id="8" name="Textfeld 7"/>
          <p:cNvSpPr txBox="1"/>
          <p:nvPr/>
        </p:nvSpPr>
        <p:spPr>
          <a:xfrm>
            <a:off x="349885" y="315595"/>
            <a:ext cx="6900333" cy="861774"/>
          </a:xfrm>
          <a:prstGeom prst="rect">
            <a:avLst/>
          </a:prstGeom>
          <a:noFill/>
        </p:spPr>
        <p:txBody>
          <a:bodyPr wrap="square" rtlCol="0">
            <a:spAutoFit/>
          </a:bodyPr>
          <a:lstStyle/>
          <a:p>
            <a:r>
              <a:rPr lang="de-DE" sz="1800" dirty="0" smtClean="0">
                <a:solidFill>
                  <a:schemeClr val="accent5">
                    <a:lumMod val="50000"/>
                  </a:schemeClr>
                </a:solidFill>
                <a:latin typeface="+mj-lt"/>
              </a:rPr>
              <a:t>HABEN MÜTTER UND VÄTER </a:t>
            </a:r>
            <a:r>
              <a:rPr lang="de-DE" sz="3200" dirty="0" smtClean="0">
                <a:solidFill>
                  <a:schemeClr val="accent5">
                    <a:lumMod val="50000"/>
                  </a:schemeClr>
                </a:solidFill>
                <a:latin typeface="+mj-lt"/>
              </a:rPr>
              <a:t>DIE GLEICHEN</a:t>
            </a:r>
            <a:r>
              <a:rPr lang="de-DE" sz="1800" dirty="0" smtClean="0">
                <a:solidFill>
                  <a:schemeClr val="accent5">
                    <a:lumMod val="50000"/>
                  </a:schemeClr>
                </a:solidFill>
                <a:latin typeface="+mj-lt"/>
              </a:rPr>
              <a:t> KARRIEREMÖGLICHKEITEN?</a:t>
            </a:r>
            <a:r>
              <a:rPr lang="de-DE" dirty="0" smtClean="0">
                <a:solidFill>
                  <a:schemeClr val="accent5">
                    <a:lumMod val="50000"/>
                  </a:schemeClr>
                </a:solidFill>
              </a:rPr>
              <a:t> </a:t>
            </a:r>
          </a:p>
        </p:txBody>
      </p:sp>
    </p:spTree>
    <p:extLst>
      <p:ext uri="{BB962C8B-B14F-4D97-AF65-F5344CB8AC3E}">
        <p14:creationId xmlns:p14="http://schemas.microsoft.com/office/powerpoint/2010/main" val="41249687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Inhaltsplatzhalter 4"/>
          <p:cNvSpPr>
            <a:spLocks noGrp="1"/>
          </p:cNvSpPr>
          <p:nvPr>
            <p:ph idx="1"/>
          </p:nvPr>
        </p:nvSpPr>
        <p:spPr>
          <a:xfrm>
            <a:off x="252001" y="1274262"/>
            <a:ext cx="8891999" cy="3653806"/>
          </a:xfrm>
        </p:spPr>
        <p:txBody>
          <a:bodyPr>
            <a:normAutofit/>
          </a:bodyPr>
          <a:lstStyle/>
          <a:p>
            <a:pPr>
              <a:lnSpc>
                <a:spcPct val="120000"/>
              </a:lnSpc>
            </a:pPr>
            <a:r>
              <a:rPr lang="de-DE" sz="1400" b="1" dirty="0"/>
              <a:t>Der Foliensatz sollte je nach Publikum und Ziel angepasst </a:t>
            </a:r>
            <a:r>
              <a:rPr lang="de-DE" sz="1400" b="1" dirty="0" smtClean="0"/>
              <a:t>werden.</a:t>
            </a:r>
            <a:endParaRPr lang="de-DE" sz="1400" b="1" dirty="0"/>
          </a:p>
          <a:p>
            <a:pPr>
              <a:lnSpc>
                <a:spcPct val="120000"/>
              </a:lnSpc>
            </a:pPr>
            <a:r>
              <a:rPr lang="de-DE" sz="1400" dirty="0" smtClean="0"/>
              <a:t>Die </a:t>
            </a:r>
            <a:r>
              <a:rPr lang="de-DE" sz="1400" dirty="0"/>
              <a:t>Folien können ein- und ausgeblendet werden und sind in thematische Abschnitte </a:t>
            </a:r>
            <a:r>
              <a:rPr lang="de-DE" sz="1400" dirty="0" smtClean="0"/>
              <a:t>gegliedert. Sucht die für euch passenden Abschnitte heraus: </a:t>
            </a:r>
            <a:r>
              <a:rPr lang="de-DE" sz="1000" dirty="0" smtClean="0"/>
              <a:t>Abschnitt 1 Zahlen, Daten, Fakten / Abschnitt 2 Ursachen der Entgeltlücke / Abschnitt 3 Mütter tragen die Kosten des Kinderkriegens / Abschnitt 4 Wirkung von Tarifverträgen / Abschnitt 5 Gesetzliche Grundlagen und BAG Urteile / Abschnitt 6 Handlungsmöglichkeiten im Betrieb</a:t>
            </a:r>
          </a:p>
          <a:p>
            <a:pPr>
              <a:lnSpc>
                <a:spcPct val="120000"/>
              </a:lnSpc>
            </a:pPr>
            <a:r>
              <a:rPr lang="de-DE" sz="1400" dirty="0"/>
              <a:t>Zentrale Frage 1: </a:t>
            </a:r>
            <a:r>
              <a:rPr lang="de-DE" sz="1400" b="1" dirty="0"/>
              <a:t>Wer sitzt vor mir?</a:t>
            </a:r>
          </a:p>
          <a:p>
            <a:pPr lvl="1">
              <a:lnSpc>
                <a:spcPct val="100000"/>
              </a:lnSpc>
              <a:spcBef>
                <a:spcPts val="200"/>
              </a:spcBef>
              <a:buFont typeface="Symbol" pitchFamily="2" charset="2"/>
              <a:buChar char="-"/>
            </a:pPr>
            <a:r>
              <a:rPr lang="de-DE" sz="1400" dirty="0"/>
              <a:t>Nicht-Mitglieder und Mitglieder ohne Funktion und eventuell ohne Sachkenntnis?</a:t>
            </a:r>
          </a:p>
          <a:p>
            <a:pPr lvl="1">
              <a:lnSpc>
                <a:spcPct val="100000"/>
              </a:lnSpc>
              <a:spcBef>
                <a:spcPts val="200"/>
              </a:spcBef>
              <a:buFont typeface="Symbol" pitchFamily="2" charset="2"/>
              <a:buChar char="-"/>
            </a:pPr>
            <a:r>
              <a:rPr lang="de-DE" sz="1400" dirty="0"/>
              <a:t>Funktionsträger ohne Sachkenntnis</a:t>
            </a:r>
          </a:p>
          <a:p>
            <a:pPr lvl="1">
              <a:lnSpc>
                <a:spcPct val="100000"/>
              </a:lnSpc>
              <a:spcBef>
                <a:spcPts val="200"/>
              </a:spcBef>
              <a:buFont typeface="Symbol" pitchFamily="2" charset="2"/>
              <a:buChar char="-"/>
            </a:pPr>
            <a:r>
              <a:rPr lang="de-DE" sz="1400" dirty="0"/>
              <a:t>Funktionsträger mit Sachkenntnis</a:t>
            </a:r>
          </a:p>
          <a:p>
            <a:pPr>
              <a:lnSpc>
                <a:spcPct val="120000"/>
              </a:lnSpc>
            </a:pPr>
            <a:r>
              <a:rPr lang="de-DE" sz="1400" dirty="0"/>
              <a:t>Zentrale Frage 2: </a:t>
            </a:r>
            <a:r>
              <a:rPr lang="de-DE" sz="1400" b="1" dirty="0"/>
              <a:t>Welches Ziel / welchen Hintergrund hat die Präsentation?</a:t>
            </a:r>
          </a:p>
          <a:p>
            <a:pPr lvl="1">
              <a:lnSpc>
                <a:spcPct val="100000"/>
              </a:lnSpc>
              <a:spcBef>
                <a:spcPts val="200"/>
              </a:spcBef>
              <a:buFont typeface="Symbol" pitchFamily="2" charset="2"/>
              <a:buChar char="-"/>
            </a:pPr>
            <a:r>
              <a:rPr lang="de-DE" sz="1400" dirty="0"/>
              <a:t>Einführung ins Thema und grundsätzliche Information,</a:t>
            </a:r>
          </a:p>
          <a:p>
            <a:pPr lvl="1">
              <a:lnSpc>
                <a:spcPct val="100000"/>
              </a:lnSpc>
              <a:spcBef>
                <a:spcPts val="200"/>
              </a:spcBef>
              <a:buFont typeface="Symbol" pitchFamily="2" charset="2"/>
              <a:buChar char="-"/>
            </a:pPr>
            <a:r>
              <a:rPr lang="de-DE" sz="1400" dirty="0"/>
              <a:t>vertiefende Informationen,</a:t>
            </a:r>
          </a:p>
          <a:p>
            <a:pPr lvl="1">
              <a:lnSpc>
                <a:spcPct val="100000"/>
              </a:lnSpc>
              <a:spcBef>
                <a:spcPts val="200"/>
              </a:spcBef>
              <a:buFont typeface="Symbol" pitchFamily="2" charset="2"/>
              <a:buChar char="-"/>
            </a:pPr>
            <a:r>
              <a:rPr lang="de-DE" sz="1400" dirty="0"/>
              <a:t>Aktivierung des Publikums </a:t>
            </a:r>
          </a:p>
          <a:p>
            <a:pPr>
              <a:lnSpc>
                <a:spcPct val="120000"/>
              </a:lnSpc>
            </a:pPr>
            <a:endParaRPr lang="de-DE" sz="1000" dirty="0"/>
          </a:p>
        </p:txBody>
      </p:sp>
      <p:sp>
        <p:nvSpPr>
          <p:cNvPr id="7" name="Titel 5"/>
          <p:cNvSpPr txBox="1">
            <a:spLocks/>
          </p:cNvSpPr>
          <p:nvPr/>
        </p:nvSpPr>
        <p:spPr>
          <a:xfrm>
            <a:off x="252001" y="284400"/>
            <a:ext cx="7803864" cy="1115865"/>
          </a:xfrm>
          <a:prstGeom prst="rect">
            <a:avLst/>
          </a:prstGeom>
        </p:spPr>
        <p:txBody>
          <a:bodyPr vert="horz" lIns="0" tIns="0" rIns="0" bIns="0" rtlCol="0" anchor="t" anchorCtr="0">
            <a:noAutofit/>
          </a:bodyPr>
          <a:lstStyle>
            <a:lvl1pPr algn="l" defTabSz="685800" rtl="0" eaLnBrk="1" latinLnBrk="0" hangingPunct="1">
              <a:lnSpc>
                <a:spcPct val="90000"/>
              </a:lnSpc>
              <a:spcBef>
                <a:spcPct val="0"/>
              </a:spcBef>
              <a:buNone/>
              <a:defRPr sz="2800" b="1" i="0" kern="1200" cap="all" spc="200" baseline="0">
                <a:solidFill>
                  <a:srgbClr val="E3051B"/>
                </a:solidFill>
                <a:latin typeface="Meta Head IGM Cond Black" panose="02000506030000020004" pitchFamily="2" charset="77"/>
                <a:ea typeface="+mj-ea"/>
                <a:cs typeface="+mj-cs"/>
              </a:defRPr>
            </a:lvl1pPr>
          </a:lstStyle>
          <a:p>
            <a:pPr>
              <a:lnSpc>
                <a:spcPct val="85000"/>
              </a:lnSpc>
            </a:pPr>
            <a:r>
              <a:rPr lang="de-DE" sz="4000" dirty="0" smtClean="0"/>
              <a:t>So funktioniert der </a:t>
            </a:r>
          </a:p>
          <a:p>
            <a:pPr>
              <a:lnSpc>
                <a:spcPct val="85000"/>
              </a:lnSpc>
            </a:pPr>
            <a:r>
              <a:rPr lang="de-DE" sz="4000" dirty="0" smtClean="0"/>
              <a:t>Foliensatz</a:t>
            </a:r>
            <a:endParaRPr lang="de-DE" sz="4000" dirty="0"/>
          </a:p>
        </p:txBody>
      </p:sp>
    </p:spTree>
    <p:extLst>
      <p:ext uri="{BB962C8B-B14F-4D97-AF65-F5344CB8AC3E}">
        <p14:creationId xmlns:p14="http://schemas.microsoft.com/office/powerpoint/2010/main" val="26738827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extfeld 5"/>
          <p:cNvSpPr txBox="1"/>
          <p:nvPr/>
        </p:nvSpPr>
        <p:spPr>
          <a:xfrm>
            <a:off x="781201" y="1621656"/>
            <a:ext cx="7884209" cy="3240332"/>
          </a:xfrm>
          <a:prstGeom prst="rect">
            <a:avLst/>
          </a:prstGeom>
          <a:noFill/>
        </p:spPr>
        <p:txBody>
          <a:bodyPr wrap="square" numCol="3" rtlCol="0">
            <a:spAutoFit/>
          </a:bodyPr>
          <a:lstStyle/>
          <a:p>
            <a:r>
              <a:rPr lang="de-DE" sz="1200" dirty="0" smtClean="0">
                <a:solidFill>
                  <a:schemeClr val="accent5">
                    <a:lumMod val="50000"/>
                  </a:schemeClr>
                </a:solidFill>
              </a:rPr>
              <a:t>Jeder </a:t>
            </a:r>
            <a:r>
              <a:rPr lang="de-DE" sz="1200" dirty="0">
                <a:solidFill>
                  <a:schemeClr val="accent5">
                    <a:lumMod val="50000"/>
                  </a:schemeClr>
                </a:solidFill>
              </a:rPr>
              <a:t>fünfte Vater verzichtet auf die Elternzeit, obwohl er gerne möchte.</a:t>
            </a:r>
          </a:p>
          <a:p>
            <a:r>
              <a:rPr lang="de-DE" sz="1200" dirty="0">
                <a:solidFill>
                  <a:schemeClr val="accent5">
                    <a:lumMod val="50000"/>
                  </a:schemeClr>
                </a:solidFill>
              </a:rPr>
              <a:t>Eine längere Elternzeit der Väter </a:t>
            </a:r>
            <a:endParaRPr lang="de-DE" sz="1200" dirty="0" smtClean="0">
              <a:solidFill>
                <a:schemeClr val="accent5">
                  <a:lumMod val="50000"/>
                </a:schemeClr>
              </a:solidFill>
            </a:endParaRPr>
          </a:p>
          <a:p>
            <a:r>
              <a:rPr lang="de-DE" sz="1200" dirty="0" smtClean="0">
                <a:solidFill>
                  <a:schemeClr val="accent5">
                    <a:lumMod val="50000"/>
                  </a:schemeClr>
                </a:solidFill>
              </a:rPr>
              <a:t>führt </a:t>
            </a:r>
            <a:r>
              <a:rPr lang="de-DE" sz="1200" dirty="0">
                <a:solidFill>
                  <a:schemeClr val="accent5">
                    <a:lumMod val="50000"/>
                  </a:schemeClr>
                </a:solidFill>
              </a:rPr>
              <a:t>in der Mehrheit nicht zu langfristigen negativen Folgen.</a:t>
            </a:r>
          </a:p>
          <a:p>
            <a:r>
              <a:rPr lang="de-DE" sz="1200" dirty="0">
                <a:solidFill>
                  <a:schemeClr val="accent5">
                    <a:lumMod val="50000"/>
                  </a:schemeClr>
                </a:solidFill>
              </a:rPr>
              <a:t>Durch eine längere Elternzeit entwickeln 3 von 4 Vätern ein </a:t>
            </a:r>
            <a:endParaRPr lang="de-DE" sz="1200" dirty="0" smtClean="0">
              <a:solidFill>
                <a:schemeClr val="accent5">
                  <a:lumMod val="50000"/>
                </a:schemeClr>
              </a:solidFill>
            </a:endParaRPr>
          </a:p>
          <a:p>
            <a:r>
              <a:rPr lang="de-DE" sz="1200" dirty="0" smtClean="0">
                <a:solidFill>
                  <a:schemeClr val="accent5">
                    <a:lumMod val="50000"/>
                  </a:schemeClr>
                </a:solidFill>
              </a:rPr>
              <a:t>besseres </a:t>
            </a:r>
            <a:r>
              <a:rPr lang="de-DE" sz="1200" dirty="0">
                <a:solidFill>
                  <a:schemeClr val="accent5">
                    <a:lumMod val="50000"/>
                  </a:schemeClr>
                </a:solidFill>
              </a:rPr>
              <a:t>Gleichgewicht von Familienarbeit und Beruf</a:t>
            </a:r>
            <a:r>
              <a:rPr lang="de-DE" sz="1200" dirty="0" smtClean="0">
                <a:solidFill>
                  <a:schemeClr val="accent5">
                    <a:lumMod val="50000"/>
                  </a:schemeClr>
                </a:solidFill>
              </a:rPr>
              <a:t>.</a:t>
            </a:r>
          </a:p>
          <a:p>
            <a:endParaRPr lang="de-DE" sz="1200" dirty="0" smtClean="0">
              <a:solidFill>
                <a:schemeClr val="accent5">
                  <a:lumMod val="50000"/>
                </a:schemeClr>
              </a:solidFill>
            </a:endParaRPr>
          </a:p>
          <a:p>
            <a:pPr lvl="0"/>
            <a:r>
              <a:rPr lang="de-DE" sz="1200" dirty="0" smtClean="0">
                <a:solidFill>
                  <a:schemeClr val="accent5">
                    <a:lumMod val="50000"/>
                  </a:schemeClr>
                </a:solidFill>
                <a:latin typeface="Meta IGM" panose="02000503040000020004" pitchFamily="2" charset="0"/>
              </a:rPr>
              <a:t>Knapp 60 Prozent der Väter </a:t>
            </a:r>
          </a:p>
          <a:p>
            <a:pPr lvl="0"/>
            <a:r>
              <a:rPr lang="de-DE" sz="1200" dirty="0" smtClean="0">
                <a:solidFill>
                  <a:schemeClr val="accent5">
                    <a:lumMod val="50000"/>
                  </a:schemeClr>
                </a:solidFill>
                <a:latin typeface="Meta IGM" panose="02000503040000020004" pitchFamily="2" charset="0"/>
              </a:rPr>
              <a:t>nehmen zwei Monate Elternzeit. </a:t>
            </a:r>
          </a:p>
          <a:p>
            <a:pPr lvl="0"/>
            <a:r>
              <a:rPr lang="de-DE" sz="1200" dirty="0" smtClean="0">
                <a:solidFill>
                  <a:schemeClr val="accent5">
                    <a:lumMod val="50000"/>
                  </a:schemeClr>
                </a:solidFill>
                <a:latin typeface="Meta IGM" panose="02000503040000020004" pitchFamily="2" charset="0"/>
              </a:rPr>
              <a:t>Jeder 5. Vater nimmt zwischen drei </a:t>
            </a:r>
          </a:p>
          <a:p>
            <a:pPr lvl="0"/>
            <a:r>
              <a:rPr lang="de-DE" sz="1200" dirty="0" smtClean="0">
                <a:solidFill>
                  <a:schemeClr val="accent5">
                    <a:lumMod val="50000"/>
                  </a:schemeClr>
                </a:solidFill>
                <a:latin typeface="Meta IGM" panose="02000503040000020004" pitchFamily="2" charset="0"/>
              </a:rPr>
              <a:t>und neun Monaten Elternzeit. </a:t>
            </a:r>
          </a:p>
          <a:p>
            <a:pPr lvl="0"/>
            <a:endParaRPr lang="de-DE" sz="1200" dirty="0" smtClean="0">
              <a:solidFill>
                <a:schemeClr val="accent5">
                  <a:lumMod val="50000"/>
                </a:schemeClr>
              </a:solidFill>
              <a:latin typeface="Meta IGM" panose="02000503040000020004" pitchFamily="2" charset="0"/>
            </a:endParaRPr>
          </a:p>
          <a:p>
            <a:pPr lvl="0"/>
            <a:endParaRPr lang="de-DE" sz="1200" dirty="0">
              <a:solidFill>
                <a:schemeClr val="accent5">
                  <a:lumMod val="50000"/>
                </a:schemeClr>
              </a:solidFill>
              <a:latin typeface="Meta IGM" panose="02000503040000020004" pitchFamily="2" charset="0"/>
            </a:endParaRPr>
          </a:p>
          <a:p>
            <a:pPr lvl="0"/>
            <a:endParaRPr lang="de-DE" sz="1200" dirty="0" smtClean="0">
              <a:solidFill>
                <a:schemeClr val="accent5">
                  <a:lumMod val="50000"/>
                </a:schemeClr>
              </a:solidFill>
              <a:latin typeface="Meta IGM" panose="02000503040000020004" pitchFamily="2" charset="0"/>
            </a:endParaRPr>
          </a:p>
          <a:p>
            <a:pPr lvl="0"/>
            <a:r>
              <a:rPr lang="de-DE" sz="1200" dirty="0" smtClean="0">
                <a:solidFill>
                  <a:schemeClr val="accent5">
                    <a:lumMod val="50000"/>
                  </a:schemeClr>
                </a:solidFill>
                <a:latin typeface="Meta IGM" panose="02000503040000020004" pitchFamily="2" charset="0"/>
              </a:rPr>
              <a:t>Die Reduzierung </a:t>
            </a:r>
            <a:r>
              <a:rPr lang="de-DE" sz="1200" dirty="0">
                <a:solidFill>
                  <a:schemeClr val="accent5">
                    <a:lumMod val="50000"/>
                  </a:schemeClr>
                </a:solidFill>
                <a:latin typeface="Meta IGM" panose="02000503040000020004" pitchFamily="2" charset="0"/>
              </a:rPr>
              <a:t>der Arbeitszeit unmittelbar nach Elternzeit mit Elterngeldmonaten erhöht laut </a:t>
            </a:r>
            <a:endParaRPr lang="de-DE" sz="1200" dirty="0" smtClean="0">
              <a:solidFill>
                <a:schemeClr val="accent5">
                  <a:lumMod val="50000"/>
                </a:schemeClr>
              </a:solidFill>
              <a:latin typeface="Meta IGM" panose="02000503040000020004" pitchFamily="2" charset="0"/>
            </a:endParaRPr>
          </a:p>
          <a:p>
            <a:pPr lvl="0"/>
            <a:r>
              <a:rPr lang="de-DE" sz="1200" dirty="0" smtClean="0">
                <a:solidFill>
                  <a:schemeClr val="accent5">
                    <a:lumMod val="50000"/>
                  </a:schemeClr>
                </a:solidFill>
                <a:latin typeface="Meta IGM" panose="02000503040000020004" pitchFamily="2" charset="0"/>
              </a:rPr>
              <a:t>Studie die Wahrscheinlichkeit</a:t>
            </a:r>
            <a:r>
              <a:rPr lang="de-DE" sz="1200" dirty="0">
                <a:solidFill>
                  <a:schemeClr val="accent5">
                    <a:lumMod val="50000"/>
                  </a:schemeClr>
                </a:solidFill>
                <a:latin typeface="Meta IGM" panose="02000503040000020004" pitchFamily="2" charset="0"/>
              </a:rPr>
              <a:t>, dass </a:t>
            </a:r>
            <a:endParaRPr lang="de-DE" sz="1200" dirty="0" smtClean="0">
              <a:solidFill>
                <a:schemeClr val="accent5">
                  <a:lumMod val="50000"/>
                </a:schemeClr>
              </a:solidFill>
              <a:latin typeface="Meta IGM" panose="02000503040000020004" pitchFamily="2" charset="0"/>
            </a:endParaRPr>
          </a:p>
          <a:p>
            <a:pPr lvl="0"/>
            <a:r>
              <a:rPr lang="de-DE" sz="1200" dirty="0" smtClean="0">
                <a:solidFill>
                  <a:schemeClr val="accent5">
                    <a:lumMod val="50000"/>
                  </a:schemeClr>
                </a:solidFill>
                <a:latin typeface="Meta IGM" panose="02000503040000020004" pitchFamily="2" charset="0"/>
              </a:rPr>
              <a:t>Väter </a:t>
            </a:r>
            <a:r>
              <a:rPr lang="de-DE" sz="1200" dirty="0">
                <a:solidFill>
                  <a:schemeClr val="accent5">
                    <a:lumMod val="50000"/>
                  </a:schemeClr>
                </a:solidFill>
                <a:latin typeface="Meta IGM" panose="02000503040000020004" pitchFamily="2" charset="0"/>
              </a:rPr>
              <a:t>längerfristig reduziert erwerbstätig </a:t>
            </a:r>
            <a:r>
              <a:rPr lang="de-DE" sz="1200" dirty="0" smtClean="0">
                <a:solidFill>
                  <a:schemeClr val="accent5">
                    <a:lumMod val="50000"/>
                  </a:schemeClr>
                </a:solidFill>
                <a:latin typeface="Meta IGM" panose="02000503040000020004" pitchFamily="2" charset="0"/>
              </a:rPr>
              <a:t>sind. </a:t>
            </a:r>
          </a:p>
          <a:p>
            <a:pPr lvl="0"/>
            <a:r>
              <a:rPr lang="de-DE" sz="1200" dirty="0" smtClean="0">
                <a:solidFill>
                  <a:schemeClr val="accent5">
                    <a:lumMod val="50000"/>
                  </a:schemeClr>
                </a:solidFill>
              </a:rPr>
              <a:t>Entscheidend </a:t>
            </a:r>
            <a:r>
              <a:rPr lang="de-DE" sz="1200" dirty="0">
                <a:solidFill>
                  <a:schemeClr val="accent5">
                    <a:lumMod val="50000"/>
                  </a:schemeClr>
                </a:solidFill>
              </a:rPr>
              <a:t>dafür ist wie stark </a:t>
            </a:r>
            <a:endParaRPr lang="de-DE" sz="1200" dirty="0" smtClean="0">
              <a:solidFill>
                <a:schemeClr val="accent5">
                  <a:lumMod val="50000"/>
                </a:schemeClr>
              </a:solidFill>
            </a:endParaRPr>
          </a:p>
          <a:p>
            <a:pPr lvl="0"/>
            <a:r>
              <a:rPr lang="de-DE" sz="1200" dirty="0" smtClean="0">
                <a:solidFill>
                  <a:schemeClr val="accent5">
                    <a:lumMod val="50000"/>
                  </a:schemeClr>
                </a:solidFill>
              </a:rPr>
              <a:t>Väter </a:t>
            </a:r>
            <a:r>
              <a:rPr lang="de-DE" sz="1200" dirty="0">
                <a:solidFill>
                  <a:schemeClr val="accent5">
                    <a:lumMod val="50000"/>
                  </a:schemeClr>
                </a:solidFill>
              </a:rPr>
              <a:t>partnerschaftliche Aufteilung </a:t>
            </a:r>
            <a:r>
              <a:rPr lang="de-DE" sz="1200" dirty="0" smtClean="0">
                <a:solidFill>
                  <a:schemeClr val="accent5">
                    <a:lumMod val="50000"/>
                  </a:schemeClr>
                </a:solidFill>
              </a:rPr>
              <a:t>anstreben.</a:t>
            </a:r>
          </a:p>
          <a:p>
            <a:pPr lvl="0"/>
            <a:r>
              <a:rPr lang="de-DE" sz="1200" dirty="0">
                <a:solidFill>
                  <a:schemeClr val="accent5">
                    <a:lumMod val="50000"/>
                  </a:schemeClr>
                </a:solidFill>
                <a:latin typeface="Meta IGM" panose="02000503040000020004" pitchFamily="2" charset="0"/>
              </a:rPr>
              <a:t>Fast alle Väter, die mehr als </a:t>
            </a:r>
            <a:r>
              <a:rPr lang="de-DE" sz="1200" dirty="0" smtClean="0">
                <a:solidFill>
                  <a:schemeClr val="accent5">
                    <a:lumMod val="50000"/>
                  </a:schemeClr>
                </a:solidFill>
                <a:latin typeface="Meta IGM" panose="02000503040000020004" pitchFamily="2" charset="0"/>
              </a:rPr>
              <a:t>drei Monate </a:t>
            </a:r>
            <a:r>
              <a:rPr lang="de-DE" sz="1200" dirty="0">
                <a:solidFill>
                  <a:schemeClr val="accent5">
                    <a:lumMod val="50000"/>
                  </a:schemeClr>
                </a:solidFill>
                <a:latin typeface="Meta IGM" panose="02000503040000020004" pitchFamily="2" charset="0"/>
              </a:rPr>
              <a:t>Elterngeld bezogen haben, entwickelten eine intensivere Beziehung zu ihrem Kind (</a:t>
            </a:r>
            <a:r>
              <a:rPr lang="de-DE" sz="1200" dirty="0" smtClean="0">
                <a:solidFill>
                  <a:schemeClr val="accent5">
                    <a:lumMod val="50000"/>
                  </a:schemeClr>
                </a:solidFill>
                <a:latin typeface="Meta IGM" panose="02000503040000020004" pitchFamily="2" charset="0"/>
              </a:rPr>
              <a:t>95 %). </a:t>
            </a:r>
          </a:p>
          <a:p>
            <a:pPr lvl="0"/>
            <a:endParaRPr lang="de-DE" sz="1200" dirty="0" smtClean="0">
              <a:solidFill>
                <a:schemeClr val="accent5">
                  <a:lumMod val="50000"/>
                </a:schemeClr>
              </a:solidFill>
              <a:latin typeface="Meta IGM" panose="02000503040000020004" pitchFamily="2" charset="0"/>
            </a:endParaRPr>
          </a:p>
          <a:p>
            <a:pPr lvl="0"/>
            <a:endParaRPr lang="de-DE" sz="1200" dirty="0">
              <a:solidFill>
                <a:schemeClr val="accent5">
                  <a:lumMod val="50000"/>
                </a:schemeClr>
              </a:solidFill>
              <a:latin typeface="Meta IGM" panose="02000503040000020004" pitchFamily="2" charset="0"/>
            </a:endParaRPr>
          </a:p>
          <a:p>
            <a:pPr lvl="0"/>
            <a:endParaRPr lang="de-DE" sz="1200" dirty="0" smtClean="0">
              <a:solidFill>
                <a:schemeClr val="accent5">
                  <a:lumMod val="50000"/>
                </a:schemeClr>
              </a:solidFill>
              <a:latin typeface="Meta IGM" panose="02000503040000020004" pitchFamily="2" charset="0"/>
            </a:endParaRPr>
          </a:p>
          <a:p>
            <a:pPr lvl="0"/>
            <a:endParaRPr lang="de-DE" sz="1200" dirty="0" smtClean="0">
              <a:solidFill>
                <a:schemeClr val="accent5">
                  <a:lumMod val="50000"/>
                </a:schemeClr>
              </a:solidFill>
              <a:latin typeface="Meta IGM" panose="02000503040000020004" pitchFamily="2" charset="0"/>
            </a:endParaRPr>
          </a:p>
          <a:p>
            <a:pPr lvl="0"/>
            <a:r>
              <a:rPr lang="de-DE" sz="1200" dirty="0" smtClean="0">
                <a:solidFill>
                  <a:schemeClr val="accent5">
                    <a:lumMod val="50000"/>
                  </a:schemeClr>
                </a:solidFill>
                <a:latin typeface="Meta IGM" panose="02000503040000020004" pitchFamily="2" charset="0"/>
              </a:rPr>
              <a:t>Es </a:t>
            </a:r>
            <a:r>
              <a:rPr lang="de-DE" sz="1200" dirty="0">
                <a:solidFill>
                  <a:schemeClr val="accent5">
                    <a:lumMod val="50000"/>
                  </a:schemeClr>
                </a:solidFill>
                <a:latin typeface="Meta IGM" panose="02000503040000020004" pitchFamily="2" charset="0"/>
              </a:rPr>
              <a:t>reduzieren vor allem Väter, </a:t>
            </a:r>
            <a:r>
              <a:rPr lang="de-DE" sz="1200" dirty="0" smtClean="0">
                <a:solidFill>
                  <a:schemeClr val="accent5">
                    <a:lumMod val="50000"/>
                  </a:schemeClr>
                </a:solidFill>
                <a:latin typeface="Meta IGM" panose="02000503040000020004" pitchFamily="2" charset="0"/>
              </a:rPr>
              <a:t>die: </a:t>
            </a:r>
            <a:r>
              <a:rPr lang="de-DE" sz="1200" dirty="0" smtClean="0">
                <a:solidFill>
                  <a:schemeClr val="accent5">
                    <a:lumMod val="50000"/>
                  </a:schemeClr>
                </a:solidFill>
              </a:rPr>
              <a:t>Über </a:t>
            </a:r>
            <a:r>
              <a:rPr lang="de-DE" sz="1200" dirty="0">
                <a:solidFill>
                  <a:schemeClr val="accent5">
                    <a:lumMod val="50000"/>
                  </a:schemeClr>
                </a:solidFill>
              </a:rPr>
              <a:t>eine hohe berufliche Qualifikation </a:t>
            </a:r>
            <a:r>
              <a:rPr lang="de-DE" sz="1200" dirty="0" smtClean="0">
                <a:solidFill>
                  <a:schemeClr val="accent5">
                    <a:lumMod val="50000"/>
                  </a:schemeClr>
                </a:solidFill>
              </a:rPr>
              <a:t>verfügen,</a:t>
            </a:r>
          </a:p>
          <a:p>
            <a:pPr lvl="0"/>
            <a:r>
              <a:rPr lang="de-DE" sz="1200" dirty="0">
                <a:solidFill>
                  <a:schemeClr val="accent5">
                    <a:lumMod val="50000"/>
                  </a:schemeClr>
                </a:solidFill>
              </a:rPr>
              <a:t>ü</a:t>
            </a:r>
            <a:r>
              <a:rPr lang="de-DE" sz="1200" dirty="0" smtClean="0">
                <a:solidFill>
                  <a:schemeClr val="accent5">
                    <a:lumMod val="50000"/>
                  </a:schemeClr>
                </a:solidFill>
              </a:rPr>
              <a:t>ber </a:t>
            </a:r>
            <a:r>
              <a:rPr lang="de-DE" sz="1200" dirty="0">
                <a:solidFill>
                  <a:schemeClr val="accent5">
                    <a:lumMod val="50000"/>
                  </a:schemeClr>
                </a:solidFill>
              </a:rPr>
              <a:t>40 Jahre alt </a:t>
            </a:r>
            <a:r>
              <a:rPr lang="de-DE" sz="1200" dirty="0" smtClean="0">
                <a:solidFill>
                  <a:schemeClr val="accent5">
                    <a:lumMod val="50000"/>
                  </a:schemeClr>
                </a:solidFill>
              </a:rPr>
              <a:t>sind,</a:t>
            </a:r>
          </a:p>
          <a:p>
            <a:pPr lvl="0"/>
            <a:r>
              <a:rPr lang="de-DE" sz="1200" dirty="0">
                <a:solidFill>
                  <a:schemeClr val="accent5">
                    <a:lumMod val="50000"/>
                  </a:schemeClr>
                </a:solidFill>
              </a:rPr>
              <a:t>m</a:t>
            </a:r>
            <a:r>
              <a:rPr lang="de-DE" sz="1200" dirty="0" smtClean="0">
                <a:solidFill>
                  <a:schemeClr val="accent5">
                    <a:lumMod val="50000"/>
                  </a:schemeClr>
                </a:solidFill>
              </a:rPr>
              <a:t>ehr </a:t>
            </a:r>
            <a:r>
              <a:rPr lang="de-DE" sz="1200" dirty="0">
                <a:solidFill>
                  <a:schemeClr val="accent5">
                    <a:lumMod val="50000"/>
                  </a:schemeClr>
                </a:solidFill>
              </a:rPr>
              <a:t>als ein Kind </a:t>
            </a:r>
            <a:r>
              <a:rPr lang="de-DE" sz="1200" dirty="0" smtClean="0">
                <a:solidFill>
                  <a:schemeClr val="accent5">
                    <a:lumMod val="50000"/>
                  </a:schemeClr>
                </a:solidFill>
              </a:rPr>
              <a:t>haben,</a:t>
            </a:r>
          </a:p>
          <a:p>
            <a:pPr lvl="0"/>
            <a:r>
              <a:rPr lang="de-DE" sz="1200" dirty="0">
                <a:solidFill>
                  <a:schemeClr val="accent5">
                    <a:lumMod val="50000"/>
                  </a:schemeClr>
                </a:solidFill>
              </a:rPr>
              <a:t>v</a:t>
            </a:r>
            <a:r>
              <a:rPr lang="de-DE" sz="1200" dirty="0" smtClean="0">
                <a:solidFill>
                  <a:schemeClr val="accent5">
                    <a:lumMod val="50000"/>
                  </a:schemeClr>
                </a:solidFill>
              </a:rPr>
              <a:t>or </a:t>
            </a:r>
            <a:r>
              <a:rPr lang="de-DE" sz="1200" dirty="0">
                <a:solidFill>
                  <a:schemeClr val="accent5">
                    <a:lumMod val="50000"/>
                  </a:schemeClr>
                </a:solidFill>
              </a:rPr>
              <a:t>der Geburt des ersten Kindes deutlich mehr als 40 Stunden pro Woche gearbeitet </a:t>
            </a:r>
            <a:r>
              <a:rPr lang="de-DE" sz="1200" dirty="0" smtClean="0">
                <a:solidFill>
                  <a:schemeClr val="accent5">
                    <a:lumMod val="50000"/>
                  </a:schemeClr>
                </a:solidFill>
              </a:rPr>
              <a:t>haben,</a:t>
            </a:r>
          </a:p>
          <a:p>
            <a:pPr lvl="0"/>
            <a:r>
              <a:rPr lang="de-DE" sz="1200" dirty="0">
                <a:solidFill>
                  <a:schemeClr val="accent5">
                    <a:lumMod val="50000"/>
                  </a:schemeClr>
                </a:solidFill>
              </a:rPr>
              <a:t>i</a:t>
            </a:r>
            <a:r>
              <a:rPr lang="de-DE" sz="1200" dirty="0" smtClean="0">
                <a:solidFill>
                  <a:schemeClr val="accent5">
                    <a:lumMod val="50000"/>
                  </a:schemeClr>
                </a:solidFill>
              </a:rPr>
              <a:t>n </a:t>
            </a:r>
            <a:r>
              <a:rPr lang="de-DE" sz="1200" dirty="0">
                <a:solidFill>
                  <a:schemeClr val="accent5">
                    <a:lumMod val="50000"/>
                  </a:schemeClr>
                </a:solidFill>
              </a:rPr>
              <a:t>Großstädten </a:t>
            </a:r>
            <a:r>
              <a:rPr lang="de-DE" sz="1200" dirty="0" smtClean="0">
                <a:solidFill>
                  <a:schemeClr val="accent5">
                    <a:lumMod val="50000"/>
                  </a:schemeClr>
                </a:solidFill>
              </a:rPr>
              <a:t>wohnen,</a:t>
            </a:r>
          </a:p>
          <a:p>
            <a:pPr lvl="0"/>
            <a:r>
              <a:rPr lang="de-DE" sz="1200" dirty="0">
                <a:solidFill>
                  <a:schemeClr val="accent5">
                    <a:lumMod val="50000"/>
                  </a:schemeClr>
                </a:solidFill>
              </a:rPr>
              <a:t>d</a:t>
            </a:r>
            <a:r>
              <a:rPr lang="de-DE" sz="1200" dirty="0" smtClean="0">
                <a:solidFill>
                  <a:schemeClr val="accent5">
                    <a:lumMod val="50000"/>
                  </a:schemeClr>
                </a:solidFill>
              </a:rPr>
              <a:t>eren </a:t>
            </a:r>
            <a:r>
              <a:rPr lang="de-DE" sz="1200" dirty="0">
                <a:solidFill>
                  <a:schemeClr val="accent5">
                    <a:lumMod val="50000"/>
                  </a:schemeClr>
                </a:solidFill>
              </a:rPr>
              <a:t>Partnerin ebenfalls über eine hohe berufliche Qualifikation verfügt und deren berufliches Fortkommen die Väter unterstützen </a:t>
            </a:r>
            <a:r>
              <a:rPr lang="de-DE" sz="1200" dirty="0" smtClean="0">
                <a:solidFill>
                  <a:schemeClr val="accent5">
                    <a:lumMod val="50000"/>
                  </a:schemeClr>
                </a:solidFill>
              </a:rPr>
              <a:t>wollen.</a:t>
            </a:r>
            <a:endParaRPr lang="de-DE" sz="1200" dirty="0">
              <a:solidFill>
                <a:schemeClr val="accent5">
                  <a:lumMod val="50000"/>
                </a:schemeClr>
              </a:solidFill>
            </a:endParaRPr>
          </a:p>
          <a:p>
            <a:endParaRPr lang="de-DE" sz="1200" dirty="0">
              <a:solidFill>
                <a:schemeClr val="accent5">
                  <a:lumMod val="50000"/>
                </a:schemeClr>
              </a:solidFill>
              <a:latin typeface="Meta IGM" panose="02000503040000020004" pitchFamily="2" charset="0"/>
            </a:endParaRPr>
          </a:p>
          <a:p>
            <a:pPr lvl="0"/>
            <a:endParaRPr lang="de-DE" sz="1200" dirty="0">
              <a:solidFill>
                <a:schemeClr val="accent5">
                  <a:lumMod val="50000"/>
                </a:schemeClr>
              </a:solidFill>
            </a:endParaRPr>
          </a:p>
          <a:p>
            <a:endParaRPr lang="de-DE" sz="1200" dirty="0">
              <a:solidFill>
                <a:schemeClr val="accent5">
                  <a:lumMod val="50000"/>
                </a:schemeClr>
              </a:solidFill>
            </a:endParaRPr>
          </a:p>
          <a:p>
            <a:endParaRPr lang="de-DE" sz="1200" dirty="0"/>
          </a:p>
        </p:txBody>
      </p:sp>
      <p:sp>
        <p:nvSpPr>
          <p:cNvPr id="7" name="Textfeld 6"/>
          <p:cNvSpPr txBox="1"/>
          <p:nvPr/>
        </p:nvSpPr>
        <p:spPr>
          <a:xfrm>
            <a:off x="334645" y="344279"/>
            <a:ext cx="7583055" cy="646331"/>
          </a:xfrm>
          <a:prstGeom prst="rect">
            <a:avLst/>
          </a:prstGeom>
          <a:noFill/>
        </p:spPr>
        <p:txBody>
          <a:bodyPr wrap="square" rtlCol="0">
            <a:spAutoFit/>
          </a:bodyPr>
          <a:lstStyle/>
          <a:p>
            <a:r>
              <a:rPr lang="de-DE" sz="1800" dirty="0" smtClean="0">
                <a:solidFill>
                  <a:schemeClr val="accent5">
                    <a:lumMod val="50000"/>
                  </a:schemeClr>
                </a:solidFill>
                <a:latin typeface="+mj-lt"/>
              </a:rPr>
              <a:t>EINE PARTNERSCHAFTLICHE AUFTEILUNG DER ELTERNZEIT WÜRDE</a:t>
            </a:r>
          </a:p>
          <a:p>
            <a:r>
              <a:rPr lang="de-DE" sz="1800" dirty="0" smtClean="0">
                <a:solidFill>
                  <a:schemeClr val="accent5">
                    <a:lumMod val="50000"/>
                  </a:schemeClr>
                </a:solidFill>
                <a:latin typeface="+mj-lt"/>
              </a:rPr>
              <a:t>DIE SITUATION DER MÜTTER ENTSPANNEN, ABER…</a:t>
            </a:r>
            <a:endParaRPr lang="de-DE" sz="1800" dirty="0">
              <a:solidFill>
                <a:schemeClr val="accent5">
                  <a:lumMod val="50000"/>
                </a:schemeClr>
              </a:solidFill>
              <a:latin typeface="+mj-lt"/>
            </a:endParaRPr>
          </a:p>
        </p:txBody>
      </p:sp>
      <p:sp>
        <p:nvSpPr>
          <p:cNvPr id="2" name="Textfeld 1"/>
          <p:cNvSpPr txBox="1"/>
          <p:nvPr/>
        </p:nvSpPr>
        <p:spPr>
          <a:xfrm rot="16200000">
            <a:off x="8244214" y="3464560"/>
            <a:ext cx="1407160" cy="392415"/>
          </a:xfrm>
          <a:prstGeom prst="rect">
            <a:avLst/>
          </a:prstGeom>
          <a:noFill/>
        </p:spPr>
        <p:txBody>
          <a:bodyPr wrap="square" rtlCol="0">
            <a:spAutoFit/>
          </a:bodyPr>
          <a:lstStyle/>
          <a:p>
            <a:r>
              <a:rPr lang="de-DE" sz="600" dirty="0">
                <a:solidFill>
                  <a:schemeClr val="accent5">
                    <a:lumMod val="50000"/>
                  </a:schemeClr>
                </a:solidFill>
              </a:rPr>
              <a:t>Quelle: Väterreport des BMFSFJ 2018</a:t>
            </a:r>
          </a:p>
          <a:p>
            <a:endParaRPr lang="de-DE" dirty="0" err="1" smtClean="0">
              <a:solidFill>
                <a:schemeClr val="accent5">
                  <a:lumMod val="50000"/>
                </a:schemeClr>
              </a:solidFill>
            </a:endParaRPr>
          </a:p>
        </p:txBody>
      </p:sp>
    </p:spTree>
    <p:extLst>
      <p:ext uri="{BB962C8B-B14F-4D97-AF65-F5344CB8AC3E}">
        <p14:creationId xmlns:p14="http://schemas.microsoft.com/office/powerpoint/2010/main" val="18322514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250825" y="304801"/>
            <a:ext cx="7583055" cy="646331"/>
          </a:xfrm>
          <a:prstGeom prst="rect">
            <a:avLst/>
          </a:prstGeom>
          <a:noFill/>
        </p:spPr>
        <p:txBody>
          <a:bodyPr wrap="square" rtlCol="0">
            <a:spAutoFit/>
          </a:bodyPr>
          <a:lstStyle/>
          <a:p>
            <a:r>
              <a:rPr lang="de-DE" sz="1800" dirty="0" smtClean="0">
                <a:solidFill>
                  <a:schemeClr val="accent5">
                    <a:lumMod val="50000"/>
                  </a:schemeClr>
                </a:solidFill>
                <a:latin typeface="+mj-lt"/>
              </a:rPr>
              <a:t>SPANISCHE VÄTER MÜSSEN ELTERNZEIT NEHMEN UND BEKOMMEN VOLLEN LOHNAUSGLEICH</a:t>
            </a:r>
            <a:endParaRPr lang="de-DE" sz="1800" dirty="0">
              <a:solidFill>
                <a:schemeClr val="accent5">
                  <a:lumMod val="50000"/>
                </a:schemeClr>
              </a:solidFill>
              <a:latin typeface="+mj-lt"/>
            </a:endParaRPr>
          </a:p>
        </p:txBody>
      </p:sp>
      <p:pic>
        <p:nvPicPr>
          <p:cNvPr id="6" name="Grafik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5869" y="1109808"/>
            <a:ext cx="4244131" cy="3175060"/>
          </a:xfrm>
          <a:prstGeom prst="rect">
            <a:avLst/>
          </a:prstGeom>
        </p:spPr>
      </p:pic>
      <p:sp>
        <p:nvSpPr>
          <p:cNvPr id="5" name="Textfeld 4"/>
          <p:cNvSpPr txBox="1"/>
          <p:nvPr/>
        </p:nvSpPr>
        <p:spPr>
          <a:xfrm>
            <a:off x="5143500" y="1471613"/>
            <a:ext cx="3848100" cy="2793072"/>
          </a:xfrm>
          <a:prstGeom prst="rect">
            <a:avLst/>
          </a:prstGeom>
          <a:noFill/>
        </p:spPr>
        <p:txBody>
          <a:bodyPr wrap="square" rtlCol="0">
            <a:spAutoFit/>
          </a:bodyPr>
          <a:lstStyle/>
          <a:p>
            <a:r>
              <a:rPr lang="de-DE" dirty="0" smtClean="0">
                <a:solidFill>
                  <a:schemeClr val="accent5">
                    <a:lumMod val="50000"/>
                  </a:schemeClr>
                </a:solidFill>
              </a:rPr>
              <a:t>16 bezahlte Wochen Elternzeit steht Müttern und Vätern in Spanien seit letztem Jahr zu. Dieser Anspruch ist nicht auf das andere Elternteil übertragbar. </a:t>
            </a:r>
          </a:p>
          <a:p>
            <a:r>
              <a:rPr lang="de-DE" dirty="0" smtClean="0">
                <a:solidFill>
                  <a:schemeClr val="accent5">
                    <a:lumMod val="50000"/>
                  </a:schemeClr>
                </a:solidFill>
              </a:rPr>
              <a:t>Die ersten sechs Wochen nach der Geburt ist für Väter nun verpflichtend – sie bekommen wie auch die Mütter vollen Lohnausgleich.</a:t>
            </a:r>
          </a:p>
          <a:p>
            <a:endParaRPr lang="de-DE" dirty="0">
              <a:solidFill>
                <a:schemeClr val="accent5">
                  <a:lumMod val="50000"/>
                </a:schemeClr>
              </a:solidFill>
            </a:endParaRPr>
          </a:p>
          <a:p>
            <a:r>
              <a:rPr lang="de-DE" dirty="0" smtClean="0">
                <a:solidFill>
                  <a:schemeClr val="accent5">
                    <a:lumMod val="50000"/>
                  </a:schemeClr>
                </a:solidFill>
              </a:rPr>
              <a:t>Die Ampel-Koalition plant eine </a:t>
            </a:r>
            <a:r>
              <a:rPr lang="de-DE" b="1" dirty="0" smtClean="0">
                <a:solidFill>
                  <a:schemeClr val="accent5">
                    <a:lumMod val="50000"/>
                  </a:schemeClr>
                </a:solidFill>
              </a:rPr>
              <a:t>Familienstartzeit</a:t>
            </a:r>
            <a:r>
              <a:rPr lang="de-DE" dirty="0" smtClean="0">
                <a:solidFill>
                  <a:schemeClr val="accent5">
                    <a:lumMod val="50000"/>
                  </a:schemeClr>
                </a:solidFill>
              </a:rPr>
              <a:t>  von </a:t>
            </a:r>
            <a:r>
              <a:rPr lang="de-DE" b="1" dirty="0" smtClean="0">
                <a:solidFill>
                  <a:schemeClr val="accent5">
                    <a:lumMod val="50000"/>
                  </a:schemeClr>
                </a:solidFill>
              </a:rPr>
              <a:t>10 Werktagen</a:t>
            </a:r>
            <a:r>
              <a:rPr lang="de-DE" dirty="0" smtClean="0">
                <a:solidFill>
                  <a:schemeClr val="accent5">
                    <a:lumMod val="50000"/>
                  </a:schemeClr>
                </a:solidFill>
              </a:rPr>
              <a:t> nach der Geburt des Kindes. Der nicht gebärende Elternteil soll 10 Tage nach der Geburt zuhause bleiben können. 2024 soll es dazu ein Gesetz geben. </a:t>
            </a:r>
          </a:p>
        </p:txBody>
      </p:sp>
      <p:sp>
        <p:nvSpPr>
          <p:cNvPr id="2" name="Textfeld 1"/>
          <p:cNvSpPr txBox="1"/>
          <p:nvPr/>
        </p:nvSpPr>
        <p:spPr>
          <a:xfrm>
            <a:off x="3445676" y="4100202"/>
            <a:ext cx="1697824" cy="184666"/>
          </a:xfrm>
          <a:prstGeom prst="rect">
            <a:avLst/>
          </a:prstGeom>
          <a:noFill/>
        </p:spPr>
        <p:txBody>
          <a:bodyPr wrap="square" rtlCol="0">
            <a:spAutoFit/>
          </a:bodyPr>
          <a:lstStyle/>
          <a:p>
            <a:r>
              <a:rPr lang="de-DE" sz="600" dirty="0" smtClean="0">
                <a:solidFill>
                  <a:schemeClr val="bg1"/>
                </a:solidFill>
              </a:rPr>
              <a:t>Foto von Steven </a:t>
            </a:r>
            <a:r>
              <a:rPr lang="de-DE" sz="600" dirty="0" err="1" smtClean="0">
                <a:solidFill>
                  <a:schemeClr val="bg1"/>
                </a:solidFill>
              </a:rPr>
              <a:t>Cleghorn</a:t>
            </a:r>
            <a:r>
              <a:rPr lang="de-DE" sz="600" dirty="0" smtClean="0">
                <a:solidFill>
                  <a:schemeClr val="bg1"/>
                </a:solidFill>
              </a:rPr>
              <a:t> auf Unsplash.com</a:t>
            </a:r>
          </a:p>
        </p:txBody>
      </p:sp>
    </p:spTree>
    <p:extLst>
      <p:ext uri="{BB962C8B-B14F-4D97-AF65-F5344CB8AC3E}">
        <p14:creationId xmlns:p14="http://schemas.microsoft.com/office/powerpoint/2010/main" val="26102590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4" name="Textfeld 3"/>
          <p:cNvSpPr txBox="1"/>
          <p:nvPr/>
        </p:nvSpPr>
        <p:spPr>
          <a:xfrm>
            <a:off x="1664209" y="4032795"/>
            <a:ext cx="7936992" cy="584775"/>
          </a:xfrm>
          <a:prstGeom prst="rect">
            <a:avLst/>
          </a:prstGeom>
          <a:noFill/>
        </p:spPr>
        <p:txBody>
          <a:bodyPr wrap="square" rtlCol="0">
            <a:spAutoFit/>
          </a:bodyPr>
          <a:lstStyle/>
          <a:p>
            <a:r>
              <a:rPr lang="de-DE" sz="3200" b="1" dirty="0" smtClean="0">
                <a:solidFill>
                  <a:schemeClr val="bg1"/>
                </a:solidFill>
              </a:rPr>
              <a:t>Tarifverträge reduzieren die Entgeltlücke!</a:t>
            </a:r>
          </a:p>
        </p:txBody>
      </p:sp>
    </p:spTree>
    <p:extLst>
      <p:ext uri="{BB962C8B-B14F-4D97-AF65-F5344CB8AC3E}">
        <p14:creationId xmlns:p14="http://schemas.microsoft.com/office/powerpoint/2010/main" val="12881321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0" y="0"/>
            <a:ext cx="9144000" cy="5193792"/>
          </a:xfrm>
          <a:prstGeom prst="rect">
            <a:avLst/>
          </a:prstGeom>
        </p:spPr>
      </p:pic>
    </p:spTree>
    <p:extLst>
      <p:ext uri="{BB962C8B-B14F-4D97-AF65-F5344CB8AC3E}">
        <p14:creationId xmlns:p14="http://schemas.microsoft.com/office/powerpoint/2010/main" val="23656130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0" y="616070"/>
            <a:ext cx="8166100" cy="4247317"/>
          </a:xfrm>
          <a:prstGeom prst="rect">
            <a:avLst/>
          </a:prstGeom>
          <a:noFill/>
        </p:spPr>
        <p:txBody>
          <a:bodyPr wrap="square" rtlCol="0">
            <a:spAutoFit/>
          </a:bodyPr>
          <a:lstStyle/>
          <a:p>
            <a:pPr algn="ctr"/>
            <a:r>
              <a:rPr lang="de-DE" sz="9000" b="1" dirty="0" smtClean="0">
                <a:solidFill>
                  <a:srgbClr val="E3051B"/>
                </a:solidFill>
                <a:latin typeface="Freestyle Script" panose="030804020302050B0404" pitchFamily="66" charset="0"/>
              </a:rPr>
              <a:t>Warum gibt es trotz Tarifvertrag eine Entgeltlücke?</a:t>
            </a:r>
            <a:r>
              <a:rPr lang="de-DE" sz="9000" dirty="0" smtClean="0">
                <a:solidFill>
                  <a:srgbClr val="E3051B"/>
                </a:solidFill>
              </a:rPr>
              <a:t> </a:t>
            </a:r>
          </a:p>
        </p:txBody>
      </p:sp>
    </p:spTree>
    <p:extLst>
      <p:ext uri="{BB962C8B-B14F-4D97-AF65-F5344CB8AC3E}">
        <p14:creationId xmlns:p14="http://schemas.microsoft.com/office/powerpoint/2010/main" val="1625900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980303" y="873210"/>
            <a:ext cx="5173362" cy="3254737"/>
          </a:xfrm>
          <a:prstGeom prst="rect">
            <a:avLst/>
          </a:prstGeom>
          <a:noFill/>
        </p:spPr>
        <p:txBody>
          <a:bodyPr wrap="square" rtlCol="0">
            <a:spAutoFit/>
          </a:bodyPr>
          <a:lstStyle/>
          <a:p>
            <a:r>
              <a:rPr lang="de-DE" sz="2400" dirty="0">
                <a:solidFill>
                  <a:schemeClr val="accent6">
                    <a:lumMod val="10000"/>
                  </a:schemeClr>
                </a:solidFill>
              </a:rPr>
              <a:t>Dass es in Betrieben eine Entgeltlücke gibt, hat also strukturelle Ursachen und bedeutet nicht zwangsläufig, dass Frauen </a:t>
            </a:r>
            <a:r>
              <a:rPr lang="de-DE" sz="2400" dirty="0" smtClean="0">
                <a:solidFill>
                  <a:schemeClr val="accent6">
                    <a:lumMod val="10000"/>
                  </a:schemeClr>
                </a:solidFill>
              </a:rPr>
              <a:t>mittelbar </a:t>
            </a:r>
            <a:r>
              <a:rPr lang="de-DE" sz="2400" dirty="0">
                <a:solidFill>
                  <a:schemeClr val="accent6">
                    <a:lumMod val="10000"/>
                  </a:schemeClr>
                </a:solidFill>
              </a:rPr>
              <a:t>diskriminiert werden</a:t>
            </a:r>
            <a:r>
              <a:rPr lang="de-DE" sz="2400" dirty="0" smtClean="0">
                <a:solidFill>
                  <a:schemeClr val="accent6">
                    <a:lumMod val="10000"/>
                  </a:schemeClr>
                </a:solidFill>
              </a:rPr>
              <a:t>.</a:t>
            </a:r>
          </a:p>
          <a:p>
            <a:r>
              <a:rPr lang="de-DE" sz="2400" dirty="0" smtClean="0">
                <a:solidFill>
                  <a:schemeClr val="accent6">
                    <a:lumMod val="10000"/>
                  </a:schemeClr>
                </a:solidFill>
              </a:rPr>
              <a:t>Es </a:t>
            </a:r>
            <a:r>
              <a:rPr lang="de-DE" sz="2400" dirty="0">
                <a:solidFill>
                  <a:schemeClr val="accent6">
                    <a:lumMod val="10000"/>
                  </a:schemeClr>
                </a:solidFill>
              </a:rPr>
              <a:t>bedeutet aber, dass Frauen und Männer nicht die gleichen Entwicklungsmöglichkeiten haben.</a:t>
            </a:r>
            <a:r>
              <a:rPr lang="de-DE" dirty="0"/>
              <a:t> </a:t>
            </a:r>
          </a:p>
          <a:p>
            <a:endParaRPr lang="de-DE" dirty="0" err="1" smtClean="0">
              <a:solidFill>
                <a:schemeClr val="accent5">
                  <a:lumMod val="50000"/>
                </a:schemeClr>
              </a:solidFill>
            </a:endParaRPr>
          </a:p>
        </p:txBody>
      </p:sp>
      <p:pic>
        <p:nvPicPr>
          <p:cNvPr id="6" name="Grafi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7494" y="1598141"/>
            <a:ext cx="1679489" cy="1679489"/>
          </a:xfrm>
          <a:prstGeom prst="rect">
            <a:avLst/>
          </a:prstGeom>
        </p:spPr>
      </p:pic>
    </p:spTree>
    <p:extLst>
      <p:ext uri="{BB962C8B-B14F-4D97-AF65-F5344CB8AC3E}">
        <p14:creationId xmlns:p14="http://schemas.microsoft.com/office/powerpoint/2010/main" val="30684284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7341" y="-640080"/>
            <a:ext cx="9531341" cy="5892102"/>
          </a:xfrm>
          <a:prstGeom prst="rect">
            <a:avLst/>
          </a:prstGeom>
        </p:spPr>
      </p:pic>
      <p:sp>
        <p:nvSpPr>
          <p:cNvPr id="4" name="Rechteck 3"/>
          <p:cNvSpPr/>
          <p:nvPr/>
        </p:nvSpPr>
        <p:spPr>
          <a:xfrm rot="16200000">
            <a:off x="8177512" y="3682008"/>
            <a:ext cx="1683474" cy="184666"/>
          </a:xfrm>
          <a:prstGeom prst="rect">
            <a:avLst/>
          </a:prstGeom>
        </p:spPr>
        <p:txBody>
          <a:bodyPr wrap="none">
            <a:spAutoFit/>
          </a:bodyPr>
          <a:lstStyle/>
          <a:p>
            <a:r>
              <a:rPr lang="en-US" sz="600" dirty="0" err="1" smtClean="0">
                <a:solidFill>
                  <a:schemeClr val="bg1"/>
                </a:solidFill>
              </a:rPr>
              <a:t>Foto</a:t>
            </a:r>
            <a:r>
              <a:rPr lang="en-US" sz="600" dirty="0" smtClean="0">
                <a:solidFill>
                  <a:schemeClr val="bg1"/>
                </a:solidFill>
              </a:rPr>
              <a:t> von </a:t>
            </a:r>
            <a:r>
              <a:rPr lang="en-US" sz="600" dirty="0" err="1" smtClean="0">
                <a:solidFill>
                  <a:schemeClr val="bg1"/>
                </a:solidFill>
              </a:rPr>
              <a:t>Tingey</a:t>
            </a:r>
            <a:r>
              <a:rPr lang="en-US" sz="600" dirty="0" smtClean="0">
                <a:solidFill>
                  <a:schemeClr val="bg1"/>
                </a:solidFill>
              </a:rPr>
              <a:t> Injury Law Firm auf </a:t>
            </a:r>
            <a:r>
              <a:rPr lang="en-US" sz="600" dirty="0" err="1" smtClean="0">
                <a:solidFill>
                  <a:schemeClr val="bg1"/>
                </a:solidFill>
              </a:rPr>
              <a:t>Unsplash</a:t>
            </a:r>
            <a:r>
              <a:rPr lang="en-US" sz="600" dirty="0" smtClean="0">
                <a:solidFill>
                  <a:schemeClr val="bg1"/>
                </a:solidFill>
              </a:rPr>
              <a:t> </a:t>
            </a:r>
            <a:endParaRPr lang="de-DE" sz="600" dirty="0">
              <a:solidFill>
                <a:schemeClr val="bg1"/>
              </a:solidFill>
            </a:endParaRPr>
          </a:p>
        </p:txBody>
      </p:sp>
      <p:sp>
        <p:nvSpPr>
          <p:cNvPr id="5" name="Textfeld 4"/>
          <p:cNvSpPr txBox="1"/>
          <p:nvPr/>
        </p:nvSpPr>
        <p:spPr>
          <a:xfrm>
            <a:off x="0" y="235264"/>
            <a:ext cx="2285999" cy="5016758"/>
          </a:xfrm>
          <a:prstGeom prst="rect">
            <a:avLst/>
          </a:prstGeom>
          <a:noFill/>
        </p:spPr>
        <p:txBody>
          <a:bodyPr wrap="square" rtlCol="0">
            <a:spAutoFit/>
          </a:bodyPr>
          <a:lstStyle/>
          <a:p>
            <a:r>
              <a:rPr lang="de-DE" sz="3200" b="1" dirty="0" smtClean="0">
                <a:solidFill>
                  <a:schemeClr val="bg1"/>
                </a:solidFill>
              </a:rPr>
              <a:t>Die Gesetze sind eindeutig: Frauen und Männer müssen gleich bezahlt werden!</a:t>
            </a:r>
          </a:p>
        </p:txBody>
      </p:sp>
    </p:spTree>
    <p:extLst>
      <p:ext uri="{BB962C8B-B14F-4D97-AF65-F5344CB8AC3E}">
        <p14:creationId xmlns:p14="http://schemas.microsoft.com/office/powerpoint/2010/main" val="26947988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Außenansicht des Bundesarbeitsgerichts, Eingang">
            <a:extLst>
              <a:ext uri="{FF2B5EF4-FFF2-40B4-BE49-F238E27FC236}">
                <a16:creationId xmlns:a16="http://schemas.microsoft.com/office/drawing/2014/main" id="{D424A6AD-F439-460B-9669-295B58F547B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55" b="17793"/>
          <a:stretch/>
        </p:blipFill>
        <p:spPr bwMode="auto">
          <a:xfrm>
            <a:off x="0" y="-186449"/>
            <a:ext cx="9144000" cy="5498507"/>
          </a:xfrm>
          <a:prstGeom prst="rect">
            <a:avLst/>
          </a:prstGeom>
          <a:noFill/>
          <a:extLst>
            <a:ext uri="{909E8E84-426E-40DD-AFC4-6F175D3DCCD1}">
              <a14:hiddenFill xmlns:a14="http://schemas.microsoft.com/office/drawing/2010/main">
                <a:solidFill>
                  <a:srgbClr val="FFFFFF"/>
                </a:solidFill>
              </a14:hiddenFill>
            </a:ext>
          </a:extLst>
        </p:spPr>
      </p:pic>
      <p:sp>
        <p:nvSpPr>
          <p:cNvPr id="7" name="Textfeld 6"/>
          <p:cNvSpPr txBox="1"/>
          <p:nvPr/>
        </p:nvSpPr>
        <p:spPr>
          <a:xfrm>
            <a:off x="83058" y="0"/>
            <a:ext cx="8302752" cy="2469907"/>
          </a:xfrm>
          <a:prstGeom prst="rect">
            <a:avLst/>
          </a:prstGeom>
          <a:noFill/>
          <a:ln>
            <a:noFill/>
          </a:ln>
        </p:spPr>
        <p:txBody>
          <a:bodyPr wrap="square" rtlCol="0">
            <a:spAutoFit/>
          </a:bodyPr>
          <a:lstStyle/>
          <a:p>
            <a:r>
              <a:rPr lang="de-DE" sz="1600" b="1" dirty="0">
                <a:solidFill>
                  <a:schemeClr val="bg1"/>
                </a:solidFill>
              </a:rPr>
              <a:t>Ein Meilenstein: Schluss mit </a:t>
            </a:r>
            <a:r>
              <a:rPr lang="de-DE" sz="1600" b="1" dirty="0">
                <a:solidFill>
                  <a:schemeClr val="accent5">
                    <a:lumMod val="50000"/>
                  </a:schemeClr>
                </a:solidFill>
              </a:rPr>
              <a:t>„der Mann hat besser verhandelt“!</a:t>
            </a:r>
            <a:endParaRPr lang="de-DE" sz="1600" b="1" dirty="0" smtClean="0">
              <a:solidFill>
                <a:schemeClr val="accent5">
                  <a:lumMod val="50000"/>
                </a:schemeClr>
              </a:solidFill>
            </a:endParaRPr>
          </a:p>
          <a:p>
            <a:endParaRPr lang="de-DE" sz="1400" b="1" dirty="0">
              <a:solidFill>
                <a:schemeClr val="bg1"/>
              </a:solidFill>
            </a:endParaRPr>
          </a:p>
          <a:p>
            <a:r>
              <a:rPr lang="de-DE" sz="1400" b="1" dirty="0" smtClean="0">
                <a:solidFill>
                  <a:schemeClr val="bg1"/>
                </a:solidFill>
              </a:rPr>
              <a:t>Urteil </a:t>
            </a:r>
            <a:r>
              <a:rPr lang="de-DE" sz="1400" b="1" dirty="0">
                <a:solidFill>
                  <a:schemeClr val="bg1"/>
                </a:solidFill>
              </a:rPr>
              <a:t>des Bundesarbeitsgerichts</a:t>
            </a:r>
            <a:r>
              <a:rPr lang="de-DE" sz="1400" b="1" dirty="0" smtClean="0">
                <a:solidFill>
                  <a:schemeClr val="bg1"/>
                </a:solidFill>
              </a:rPr>
              <a:t>: </a:t>
            </a:r>
            <a:r>
              <a:rPr lang="de-DE" b="1" dirty="0" smtClean="0">
                <a:solidFill>
                  <a:schemeClr val="bg1"/>
                </a:solidFill>
              </a:rPr>
              <a:t> </a:t>
            </a:r>
            <a:r>
              <a:rPr lang="de-DE" sz="1400" b="1" dirty="0">
                <a:solidFill>
                  <a:schemeClr val="bg1"/>
                </a:solidFill>
              </a:rPr>
              <a:t>„</a:t>
            </a:r>
            <a:r>
              <a:rPr lang="de-DE" sz="1400" b="1" dirty="0">
                <a:solidFill>
                  <a:schemeClr val="accent5">
                    <a:lumMod val="50000"/>
                  </a:schemeClr>
                </a:solidFill>
              </a:rPr>
              <a:t>Besser verhandelt“ ist kein Rechtfertigungsgrund für eine höhere</a:t>
            </a:r>
            <a:r>
              <a:rPr lang="de-DE" sz="1400" b="1" dirty="0">
                <a:solidFill>
                  <a:schemeClr val="bg1"/>
                </a:solidFill>
              </a:rPr>
              <a:t> Bezahlung von Männern gegenüber Frauen </a:t>
            </a:r>
            <a:r>
              <a:rPr lang="de-DE" sz="1400" b="1" dirty="0">
                <a:solidFill>
                  <a:schemeClr val="accent5">
                    <a:lumMod val="50000"/>
                  </a:schemeClr>
                </a:solidFill>
              </a:rPr>
              <a:t>bei gleicher Tätigkeit</a:t>
            </a:r>
            <a:r>
              <a:rPr lang="de-DE" sz="1400" b="1" dirty="0" smtClean="0">
                <a:solidFill>
                  <a:schemeClr val="bg1"/>
                </a:solidFill>
              </a:rPr>
              <a:t>.</a:t>
            </a:r>
          </a:p>
          <a:p>
            <a:endParaRPr lang="de-DE" sz="1400" b="1" dirty="0">
              <a:solidFill>
                <a:schemeClr val="bg1"/>
              </a:solidFill>
            </a:endParaRPr>
          </a:p>
          <a:p>
            <a:r>
              <a:rPr lang="de-DE" sz="1400" b="1" dirty="0">
                <a:solidFill>
                  <a:schemeClr val="bg1"/>
                </a:solidFill>
              </a:rPr>
              <a:t>Die Klägerin erhält eine Entgeltnachzahlung </a:t>
            </a:r>
            <a:r>
              <a:rPr lang="de-DE" sz="1400" b="1" dirty="0">
                <a:solidFill>
                  <a:schemeClr val="accent5">
                    <a:lumMod val="50000"/>
                  </a:schemeClr>
                </a:solidFill>
              </a:rPr>
              <a:t>und </a:t>
            </a:r>
            <a:r>
              <a:rPr lang="de-DE" sz="1400" b="1" dirty="0" smtClean="0">
                <a:solidFill>
                  <a:schemeClr val="accent5">
                    <a:lumMod val="50000"/>
                  </a:schemeClr>
                </a:solidFill>
              </a:rPr>
              <a:t>eine </a:t>
            </a:r>
            <a:r>
              <a:rPr lang="de-DE" sz="1400" b="1" dirty="0">
                <a:solidFill>
                  <a:schemeClr val="accent5">
                    <a:lumMod val="50000"/>
                  </a:schemeClr>
                </a:solidFill>
              </a:rPr>
              <a:t>Entschädigung</a:t>
            </a:r>
            <a:r>
              <a:rPr lang="de-DE" sz="1400" b="1" dirty="0">
                <a:solidFill>
                  <a:schemeClr val="bg1"/>
                </a:solidFill>
              </a:rPr>
              <a:t> aufgrund von Diskriminierung aufgrund des Geschlechts. </a:t>
            </a:r>
            <a:endParaRPr lang="de-DE" sz="1400" b="1" dirty="0" smtClean="0">
              <a:solidFill>
                <a:schemeClr val="bg1"/>
              </a:solidFill>
            </a:endParaRPr>
          </a:p>
          <a:p>
            <a:r>
              <a:rPr lang="de-DE" sz="1400" dirty="0" smtClean="0">
                <a:solidFill>
                  <a:schemeClr val="accent6">
                    <a:lumMod val="10000"/>
                  </a:schemeClr>
                </a:solidFill>
              </a:rPr>
              <a:t>   </a:t>
            </a:r>
            <a:endParaRPr lang="de-DE" sz="1400" dirty="0">
              <a:solidFill>
                <a:schemeClr val="accent6">
                  <a:lumMod val="10000"/>
                </a:schemeClr>
              </a:solidFill>
            </a:endParaRPr>
          </a:p>
          <a:p>
            <a:endParaRPr lang="de-DE" b="1" dirty="0" smtClean="0">
              <a:solidFill>
                <a:schemeClr val="accent5">
                  <a:lumMod val="50000"/>
                </a:schemeClr>
              </a:solidFill>
            </a:endParaRPr>
          </a:p>
          <a:p>
            <a:endParaRPr lang="de-DE" b="1" dirty="0">
              <a:solidFill>
                <a:schemeClr val="accent5">
                  <a:lumMod val="50000"/>
                </a:schemeClr>
              </a:solidFill>
            </a:endParaRPr>
          </a:p>
          <a:p>
            <a:endParaRPr lang="de-DE" dirty="0" err="1" smtClean="0">
              <a:solidFill>
                <a:schemeClr val="accent5">
                  <a:lumMod val="50000"/>
                </a:schemeClr>
              </a:solidFill>
            </a:endParaRPr>
          </a:p>
        </p:txBody>
      </p:sp>
      <p:sp>
        <p:nvSpPr>
          <p:cNvPr id="8" name="Textfeld 7"/>
          <p:cNvSpPr txBox="1"/>
          <p:nvPr/>
        </p:nvSpPr>
        <p:spPr>
          <a:xfrm>
            <a:off x="0" y="4731129"/>
            <a:ext cx="6900333" cy="369332"/>
          </a:xfrm>
          <a:prstGeom prst="rect">
            <a:avLst/>
          </a:prstGeom>
          <a:noFill/>
        </p:spPr>
        <p:txBody>
          <a:bodyPr wrap="square" rtlCol="0">
            <a:spAutoFit/>
          </a:bodyPr>
          <a:lstStyle/>
          <a:p>
            <a:r>
              <a:rPr lang="de-DE" sz="1800" dirty="0" smtClean="0">
                <a:solidFill>
                  <a:schemeClr val="accent5">
                    <a:lumMod val="50000"/>
                  </a:schemeClr>
                </a:solidFill>
                <a:latin typeface="+mj-lt"/>
              </a:rPr>
              <a:t> </a:t>
            </a:r>
            <a:endParaRPr lang="de-DE" dirty="0" smtClean="0">
              <a:solidFill>
                <a:schemeClr val="accent5">
                  <a:lumMod val="50000"/>
                </a:schemeClr>
              </a:solidFill>
            </a:endParaRPr>
          </a:p>
        </p:txBody>
      </p:sp>
      <p:sp>
        <p:nvSpPr>
          <p:cNvPr id="2" name="Textfeld 1"/>
          <p:cNvSpPr txBox="1"/>
          <p:nvPr/>
        </p:nvSpPr>
        <p:spPr>
          <a:xfrm>
            <a:off x="83058" y="4783067"/>
            <a:ext cx="3101340" cy="276999"/>
          </a:xfrm>
          <a:prstGeom prst="rect">
            <a:avLst/>
          </a:prstGeom>
          <a:noFill/>
        </p:spPr>
        <p:txBody>
          <a:bodyPr wrap="square" rtlCol="0">
            <a:spAutoFit/>
          </a:bodyPr>
          <a:lstStyle/>
          <a:p>
            <a:r>
              <a:rPr lang="de-DE" sz="600" dirty="0" smtClean="0">
                <a:solidFill>
                  <a:schemeClr val="bg1"/>
                </a:solidFill>
              </a:rPr>
              <a:t>Foto:  </a:t>
            </a:r>
            <a:r>
              <a:rPr lang="de-DE" sz="600" dirty="0">
                <a:solidFill>
                  <a:schemeClr val="bg1"/>
                </a:solidFill>
              </a:rPr>
              <a:t>Bundesarbeitsgericht (Pressefoto)</a:t>
            </a:r>
          </a:p>
          <a:p>
            <a:endParaRPr lang="de-DE" sz="600" dirty="0" err="1" smtClean="0">
              <a:solidFill>
                <a:schemeClr val="accent5">
                  <a:lumMod val="50000"/>
                </a:schemeClr>
              </a:solidFill>
            </a:endParaRPr>
          </a:p>
        </p:txBody>
      </p:sp>
    </p:spTree>
    <p:extLst>
      <p:ext uri="{BB962C8B-B14F-4D97-AF65-F5344CB8AC3E}">
        <p14:creationId xmlns:p14="http://schemas.microsoft.com/office/powerpoint/2010/main" val="20608446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713232" y="203686"/>
            <a:ext cx="5248409" cy="4939814"/>
          </a:xfrm>
          <a:prstGeom prst="rect">
            <a:avLst/>
          </a:prstGeom>
          <a:noFill/>
        </p:spPr>
        <p:txBody>
          <a:bodyPr wrap="square" rtlCol="0">
            <a:spAutoFit/>
          </a:bodyPr>
          <a:lstStyle/>
          <a:p>
            <a:r>
              <a:rPr lang="de-DE" sz="2400" dirty="0" smtClean="0">
                <a:solidFill>
                  <a:schemeClr val="accent5">
                    <a:lumMod val="50000"/>
                  </a:schemeClr>
                </a:solidFill>
              </a:rPr>
              <a:t>Auskunftsanspruch nach dem Entgelttransparenzgesetz: Das </a:t>
            </a:r>
            <a:r>
              <a:rPr lang="de-DE" sz="2400" b="1" dirty="0">
                <a:solidFill>
                  <a:schemeClr val="accent5">
                    <a:lumMod val="50000"/>
                  </a:schemeClr>
                </a:solidFill>
              </a:rPr>
              <a:t>Bundesarbeitsgericht (BAG)</a:t>
            </a:r>
            <a:r>
              <a:rPr lang="de-DE" sz="2400" dirty="0">
                <a:solidFill>
                  <a:schemeClr val="accent5">
                    <a:lumMod val="50000"/>
                  </a:schemeClr>
                </a:solidFill>
              </a:rPr>
              <a:t> hat am </a:t>
            </a:r>
            <a:r>
              <a:rPr lang="de-DE" sz="2400" b="1" dirty="0">
                <a:solidFill>
                  <a:schemeClr val="accent5">
                    <a:lumMod val="50000"/>
                  </a:schemeClr>
                </a:solidFill>
              </a:rPr>
              <a:t>21. Januar 2021 </a:t>
            </a:r>
            <a:r>
              <a:rPr lang="de-DE" sz="2400" dirty="0">
                <a:solidFill>
                  <a:schemeClr val="accent5">
                    <a:lumMod val="50000"/>
                  </a:schemeClr>
                </a:solidFill>
              </a:rPr>
              <a:t>entschieden, dass ein </a:t>
            </a:r>
            <a:r>
              <a:rPr lang="de-DE" sz="2400" b="1" dirty="0">
                <a:solidFill>
                  <a:schemeClr val="accent5">
                    <a:lumMod val="50000"/>
                  </a:schemeClr>
                </a:solidFill>
              </a:rPr>
              <a:t>geringerer Median</a:t>
            </a:r>
            <a:r>
              <a:rPr lang="de-DE" sz="2400" dirty="0">
                <a:solidFill>
                  <a:schemeClr val="accent5">
                    <a:lumMod val="50000"/>
                  </a:schemeClr>
                </a:solidFill>
              </a:rPr>
              <a:t> als das der Vergleichsgruppe als </a:t>
            </a:r>
            <a:r>
              <a:rPr lang="de-DE" sz="2400" b="1" dirty="0">
                <a:solidFill>
                  <a:schemeClr val="accent5">
                    <a:lumMod val="50000"/>
                  </a:schemeClr>
                </a:solidFill>
              </a:rPr>
              <a:t>Indiz</a:t>
            </a:r>
            <a:r>
              <a:rPr lang="de-DE" sz="2400" dirty="0">
                <a:solidFill>
                  <a:schemeClr val="accent5">
                    <a:lumMod val="50000"/>
                  </a:schemeClr>
                </a:solidFill>
              </a:rPr>
              <a:t> ausreicht, eine </a:t>
            </a:r>
            <a:r>
              <a:rPr lang="de-DE" sz="2400" b="1" dirty="0">
                <a:solidFill>
                  <a:schemeClr val="accent5">
                    <a:lumMod val="50000"/>
                  </a:schemeClr>
                </a:solidFill>
              </a:rPr>
              <a:t>Diskriminierung</a:t>
            </a:r>
            <a:r>
              <a:rPr lang="de-DE" sz="2400" dirty="0">
                <a:solidFill>
                  <a:schemeClr val="accent5">
                    <a:lumMod val="50000"/>
                  </a:schemeClr>
                </a:solidFill>
              </a:rPr>
              <a:t> wegen des Geschlechts zu </a:t>
            </a:r>
            <a:r>
              <a:rPr lang="de-DE" sz="2400" dirty="0" smtClean="0">
                <a:solidFill>
                  <a:schemeClr val="accent5">
                    <a:lumMod val="50000"/>
                  </a:schemeClr>
                </a:solidFill>
              </a:rPr>
              <a:t>begründen. </a:t>
            </a:r>
            <a:endParaRPr lang="de-DE" sz="2400" dirty="0">
              <a:solidFill>
                <a:schemeClr val="accent5">
                  <a:lumMod val="50000"/>
                </a:schemeClr>
              </a:solidFill>
            </a:endParaRPr>
          </a:p>
          <a:p>
            <a:r>
              <a:rPr lang="de-DE" sz="2400" dirty="0">
                <a:solidFill>
                  <a:schemeClr val="accent5">
                    <a:lumMod val="50000"/>
                  </a:schemeClr>
                </a:solidFill>
              </a:rPr>
              <a:t>Die </a:t>
            </a:r>
            <a:r>
              <a:rPr lang="de-DE" sz="2400" b="1" dirty="0">
                <a:solidFill>
                  <a:schemeClr val="accent5">
                    <a:lumMod val="50000"/>
                  </a:schemeClr>
                </a:solidFill>
              </a:rPr>
              <a:t>Beweislast</a:t>
            </a:r>
            <a:r>
              <a:rPr lang="de-DE" sz="2400" dirty="0">
                <a:solidFill>
                  <a:schemeClr val="accent5">
                    <a:lumMod val="50000"/>
                  </a:schemeClr>
                </a:solidFill>
              </a:rPr>
              <a:t>, dass keine Benachteiligung vorliegt, liegt nun beim </a:t>
            </a:r>
            <a:r>
              <a:rPr lang="de-DE" sz="2400" b="1" dirty="0">
                <a:solidFill>
                  <a:schemeClr val="accent5">
                    <a:lumMod val="50000"/>
                  </a:schemeClr>
                </a:solidFill>
              </a:rPr>
              <a:t>Arbeitgeber</a:t>
            </a:r>
            <a:r>
              <a:rPr lang="de-DE" sz="2400" dirty="0">
                <a:solidFill>
                  <a:schemeClr val="accent5">
                    <a:lumMod val="50000"/>
                  </a:schemeClr>
                </a:solidFill>
              </a:rPr>
              <a:t> und nicht bei der Arbeitnehmerin.</a:t>
            </a:r>
            <a:r>
              <a:rPr lang="de-DE" sz="2400" dirty="0"/>
              <a:t> </a:t>
            </a:r>
          </a:p>
          <a:p>
            <a:r>
              <a:rPr lang="de-DE" i="1" dirty="0" smtClean="0"/>
              <a:t> </a:t>
            </a:r>
            <a:endParaRPr lang="de-DE" i="1" dirty="0"/>
          </a:p>
          <a:p>
            <a:endParaRPr lang="de-DE" dirty="0" err="1" smtClean="0">
              <a:solidFill>
                <a:schemeClr val="accent5">
                  <a:lumMod val="50000"/>
                </a:schemeClr>
              </a:solidFill>
            </a:endParaRPr>
          </a:p>
        </p:txBody>
      </p:sp>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0810" y="1556766"/>
            <a:ext cx="2013966" cy="2013966"/>
          </a:xfrm>
          <a:prstGeom prst="rect">
            <a:avLst/>
          </a:prstGeom>
        </p:spPr>
      </p:pic>
    </p:spTree>
    <p:extLst>
      <p:ext uri="{BB962C8B-B14F-4D97-AF65-F5344CB8AC3E}">
        <p14:creationId xmlns:p14="http://schemas.microsoft.com/office/powerpoint/2010/main" val="2865504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9291136" cy="5323975"/>
          </a:xfrm>
          <a:prstGeom prst="rect">
            <a:avLst/>
          </a:prstGeom>
        </p:spPr>
      </p:pic>
    </p:spTree>
    <p:extLst>
      <p:ext uri="{BB962C8B-B14F-4D97-AF65-F5344CB8AC3E}">
        <p14:creationId xmlns:p14="http://schemas.microsoft.com/office/powerpoint/2010/main" val="22856145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59220" y="-1291365"/>
            <a:ext cx="7851480" cy="7619872"/>
          </a:xfrm>
          <a:prstGeom prst="rect">
            <a:avLst/>
          </a:prstGeom>
        </p:spPr>
      </p:pic>
      <p:sp>
        <p:nvSpPr>
          <p:cNvPr id="10" name="Textfeld 9"/>
          <p:cNvSpPr txBox="1"/>
          <p:nvPr/>
        </p:nvSpPr>
        <p:spPr>
          <a:xfrm>
            <a:off x="94881" y="2039560"/>
            <a:ext cx="4586177" cy="769441"/>
          </a:xfrm>
          <a:prstGeom prst="rect">
            <a:avLst/>
          </a:prstGeom>
          <a:noFill/>
        </p:spPr>
        <p:txBody>
          <a:bodyPr wrap="square" rtlCol="0">
            <a:spAutoFit/>
          </a:bodyPr>
          <a:lstStyle/>
          <a:p>
            <a:r>
              <a:rPr lang="de-DE" sz="4400" b="1" dirty="0" smtClean="0">
                <a:solidFill>
                  <a:srgbClr val="FFC000"/>
                </a:solidFill>
              </a:rPr>
              <a:t>Das wäre</a:t>
            </a:r>
            <a:r>
              <a:rPr lang="de-DE" sz="4400" b="1" dirty="0" smtClean="0">
                <a:solidFill>
                  <a:schemeClr val="accent5">
                    <a:lumMod val="50000"/>
                  </a:schemeClr>
                </a:solidFill>
              </a:rPr>
              <a:t> gerecht</a:t>
            </a:r>
            <a:endParaRPr lang="de-DE" sz="4400" b="1" dirty="0">
              <a:solidFill>
                <a:schemeClr val="accent5">
                  <a:lumMod val="50000"/>
                </a:schemeClr>
              </a:solidFill>
            </a:endParaRPr>
          </a:p>
        </p:txBody>
      </p:sp>
      <p:sp>
        <p:nvSpPr>
          <p:cNvPr id="2" name="Rechteck 1"/>
          <p:cNvSpPr/>
          <p:nvPr/>
        </p:nvSpPr>
        <p:spPr>
          <a:xfrm>
            <a:off x="250825" y="4731026"/>
            <a:ext cx="1649537" cy="3180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0266886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50825" y="288745"/>
            <a:ext cx="6878258" cy="369332"/>
          </a:xfrm>
          <a:prstGeom prst="rect">
            <a:avLst/>
          </a:prstGeom>
          <a:noFill/>
        </p:spPr>
        <p:txBody>
          <a:bodyPr wrap="square" rtlCol="0">
            <a:spAutoFit/>
          </a:bodyPr>
          <a:lstStyle/>
          <a:p>
            <a:r>
              <a:rPr lang="de-DE" sz="1800" dirty="0" smtClean="0">
                <a:solidFill>
                  <a:schemeClr val="accent5">
                    <a:lumMod val="50000"/>
                  </a:schemeClr>
                </a:solidFill>
                <a:latin typeface="+mj-lt"/>
              </a:rPr>
              <a:t>IN 5 SCHRITTEN ZU MEHR ENTGELTGLEICHHEIT </a:t>
            </a:r>
          </a:p>
        </p:txBody>
      </p:sp>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4295" y="2003233"/>
            <a:ext cx="1580232" cy="1580232"/>
          </a:xfrm>
          <a:prstGeom prst="rect">
            <a:avLst/>
          </a:prstGeom>
        </p:spPr>
      </p:pic>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1056" y="3117773"/>
            <a:ext cx="1580232" cy="1580232"/>
          </a:xfrm>
          <a:prstGeom prst="rect">
            <a:avLst/>
          </a:prstGeom>
        </p:spPr>
      </p:pic>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4527" y="2327657"/>
            <a:ext cx="1580232" cy="1580232"/>
          </a:xfrm>
          <a:prstGeom prst="rect">
            <a:avLst/>
          </a:prstGeom>
        </p:spPr>
      </p:pic>
      <p:pic>
        <p:nvPicPr>
          <p:cNvPr id="7" name="Grafik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4759" y="2793349"/>
            <a:ext cx="1580232" cy="1580232"/>
          </a:xfrm>
          <a:prstGeom prst="rect">
            <a:avLst/>
          </a:prstGeom>
        </p:spPr>
      </p:pic>
      <p:pic>
        <p:nvPicPr>
          <p:cNvPr id="8" name="Grafik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231835">
            <a:off x="7128091" y="1537541"/>
            <a:ext cx="1580232" cy="1580232"/>
          </a:xfrm>
          <a:prstGeom prst="rect">
            <a:avLst/>
          </a:prstGeom>
        </p:spPr>
      </p:pic>
      <p:sp>
        <p:nvSpPr>
          <p:cNvPr id="9" name="Textfeld 8"/>
          <p:cNvSpPr txBox="1"/>
          <p:nvPr/>
        </p:nvSpPr>
        <p:spPr>
          <a:xfrm>
            <a:off x="169904" y="2886419"/>
            <a:ext cx="1531345" cy="1131079"/>
          </a:xfrm>
          <a:prstGeom prst="rect">
            <a:avLst/>
          </a:prstGeom>
          <a:noFill/>
        </p:spPr>
        <p:txBody>
          <a:bodyPr wrap="square" rtlCol="0">
            <a:spAutoFit/>
          </a:bodyPr>
          <a:lstStyle/>
          <a:p>
            <a:r>
              <a:rPr lang="de-DE" dirty="0" smtClean="0">
                <a:solidFill>
                  <a:schemeClr val="accent5">
                    <a:lumMod val="50000"/>
                  </a:schemeClr>
                </a:solidFill>
              </a:rPr>
              <a:t>Tarifverträge einführen. Sie reduzieren die Entgeltlücke spürbar. </a:t>
            </a:r>
          </a:p>
        </p:txBody>
      </p:sp>
      <p:sp>
        <p:nvSpPr>
          <p:cNvPr id="10" name="Textfeld 9"/>
          <p:cNvSpPr txBox="1"/>
          <p:nvPr/>
        </p:nvSpPr>
        <p:spPr>
          <a:xfrm>
            <a:off x="1701249" y="1377691"/>
            <a:ext cx="1531345" cy="715581"/>
          </a:xfrm>
          <a:prstGeom prst="rect">
            <a:avLst/>
          </a:prstGeom>
          <a:noFill/>
        </p:spPr>
        <p:txBody>
          <a:bodyPr wrap="square" rtlCol="0">
            <a:spAutoFit/>
          </a:bodyPr>
          <a:lstStyle/>
          <a:p>
            <a:r>
              <a:rPr lang="de-DE" dirty="0" smtClean="0">
                <a:solidFill>
                  <a:schemeClr val="accent5">
                    <a:lumMod val="50000"/>
                  </a:schemeClr>
                </a:solidFill>
              </a:rPr>
              <a:t>Betriebliche Entgeltstrukturen überprüfen</a:t>
            </a:r>
          </a:p>
        </p:txBody>
      </p:sp>
      <p:sp>
        <p:nvSpPr>
          <p:cNvPr id="11" name="Textfeld 10"/>
          <p:cNvSpPr txBox="1"/>
          <p:nvPr/>
        </p:nvSpPr>
        <p:spPr>
          <a:xfrm>
            <a:off x="4265383" y="974054"/>
            <a:ext cx="2156077" cy="1338828"/>
          </a:xfrm>
          <a:prstGeom prst="rect">
            <a:avLst/>
          </a:prstGeom>
          <a:noFill/>
        </p:spPr>
        <p:txBody>
          <a:bodyPr wrap="square" rtlCol="0">
            <a:spAutoFit/>
          </a:bodyPr>
          <a:lstStyle/>
          <a:p>
            <a:r>
              <a:rPr lang="de-DE" dirty="0" smtClean="0">
                <a:solidFill>
                  <a:schemeClr val="accent5">
                    <a:lumMod val="50000"/>
                  </a:schemeClr>
                </a:solidFill>
              </a:rPr>
              <a:t>Flexible Arbeitszeitmodelle im Betrieb anbieten, für eine bessere Vereinbarkeit, gleichwertige Weiterbildungsangebote </a:t>
            </a:r>
          </a:p>
        </p:txBody>
      </p:sp>
      <p:sp>
        <p:nvSpPr>
          <p:cNvPr id="12" name="Textfeld 11"/>
          <p:cNvSpPr txBox="1"/>
          <p:nvPr/>
        </p:nvSpPr>
        <p:spPr>
          <a:xfrm>
            <a:off x="5004643" y="3915807"/>
            <a:ext cx="1531345" cy="1131079"/>
          </a:xfrm>
          <a:prstGeom prst="rect">
            <a:avLst/>
          </a:prstGeom>
          <a:noFill/>
        </p:spPr>
        <p:txBody>
          <a:bodyPr wrap="square" rtlCol="0">
            <a:spAutoFit/>
          </a:bodyPr>
          <a:lstStyle/>
          <a:p>
            <a:r>
              <a:rPr lang="de-DE" dirty="0" smtClean="0">
                <a:solidFill>
                  <a:schemeClr val="accent5">
                    <a:lumMod val="50000"/>
                  </a:schemeClr>
                </a:solidFill>
              </a:rPr>
              <a:t>Staatliche Fehlanreize beseitigen, Ausbau von Infrastruktur </a:t>
            </a:r>
          </a:p>
        </p:txBody>
      </p:sp>
      <p:sp>
        <p:nvSpPr>
          <p:cNvPr id="13" name="Textfeld 12"/>
          <p:cNvSpPr txBox="1"/>
          <p:nvPr/>
        </p:nvSpPr>
        <p:spPr>
          <a:xfrm>
            <a:off x="7612655" y="3142518"/>
            <a:ext cx="1531345" cy="1338828"/>
          </a:xfrm>
          <a:prstGeom prst="rect">
            <a:avLst/>
          </a:prstGeom>
          <a:noFill/>
        </p:spPr>
        <p:txBody>
          <a:bodyPr wrap="square" rtlCol="0">
            <a:spAutoFit/>
          </a:bodyPr>
          <a:lstStyle/>
          <a:p>
            <a:r>
              <a:rPr lang="de-DE" dirty="0" smtClean="0">
                <a:solidFill>
                  <a:schemeClr val="accent5">
                    <a:lumMod val="50000"/>
                  </a:schemeClr>
                </a:solidFill>
              </a:rPr>
              <a:t>Reden, reden, reden – mit Freund*innen, Verwandten, Bekannten, Kolleg*innen</a:t>
            </a:r>
          </a:p>
        </p:txBody>
      </p:sp>
    </p:spTree>
    <p:extLst>
      <p:ext uri="{BB962C8B-B14F-4D97-AF65-F5344CB8AC3E}">
        <p14:creationId xmlns:p14="http://schemas.microsoft.com/office/powerpoint/2010/main" val="3371392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0" y="0"/>
            <a:ext cx="9144000" cy="5143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 name="Grafik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38715" y="-666628"/>
            <a:ext cx="6546053" cy="6546053"/>
          </a:xfrm>
          <a:prstGeom prst="rect">
            <a:avLst/>
          </a:prstGeom>
        </p:spPr>
      </p:pic>
      <p:sp>
        <p:nvSpPr>
          <p:cNvPr id="4" name="Textfeld 3"/>
          <p:cNvSpPr txBox="1"/>
          <p:nvPr/>
        </p:nvSpPr>
        <p:spPr>
          <a:xfrm>
            <a:off x="3963729" y="724380"/>
            <a:ext cx="4328578" cy="2377574"/>
          </a:xfrm>
          <a:prstGeom prst="rect">
            <a:avLst/>
          </a:prstGeom>
          <a:noFill/>
        </p:spPr>
        <p:txBody>
          <a:bodyPr wrap="square" rtlCol="0">
            <a:spAutoFit/>
          </a:bodyPr>
          <a:lstStyle/>
          <a:p>
            <a:r>
              <a:rPr lang="de-DE" dirty="0" smtClean="0">
                <a:solidFill>
                  <a:schemeClr val="accent5">
                    <a:lumMod val="50000"/>
                  </a:schemeClr>
                </a:solidFill>
              </a:rPr>
              <a:t>Das Online-Seminar für Mitglieder und noch nicht Mitglieder anlässlich des Tages der betrieblichen Entgeltgleichheit.  </a:t>
            </a:r>
            <a:endParaRPr lang="de-DE" dirty="0">
              <a:solidFill>
                <a:schemeClr val="accent5">
                  <a:lumMod val="50000"/>
                </a:schemeClr>
              </a:solidFill>
            </a:endParaRPr>
          </a:p>
          <a:p>
            <a:r>
              <a:rPr lang="de-DE" dirty="0" smtClean="0">
                <a:solidFill>
                  <a:schemeClr val="accent5">
                    <a:lumMod val="50000"/>
                  </a:schemeClr>
                </a:solidFill>
              </a:rPr>
              <a:t>Unser Thema:</a:t>
            </a:r>
            <a:endParaRPr lang="de-DE" dirty="0">
              <a:solidFill>
                <a:schemeClr val="accent5">
                  <a:lumMod val="50000"/>
                </a:schemeClr>
              </a:solidFill>
            </a:endParaRPr>
          </a:p>
          <a:p>
            <a:r>
              <a:rPr lang="de-DE" b="1" dirty="0" smtClean="0">
                <a:solidFill>
                  <a:schemeClr val="accent5">
                    <a:lumMod val="50000"/>
                  </a:schemeClr>
                </a:solidFill>
              </a:rPr>
              <a:t>Das hab‘ ich mir verdient. Alles Wichtige rund um meine Vergütung.</a:t>
            </a:r>
          </a:p>
          <a:p>
            <a:pPr marL="285750" indent="-285750">
              <a:buFont typeface="Arial" panose="020B0604020202020204" pitchFamily="34" charset="0"/>
              <a:buChar char="•"/>
            </a:pPr>
            <a:r>
              <a:rPr lang="de-DE" b="1" dirty="0" smtClean="0">
                <a:solidFill>
                  <a:schemeClr val="accent5">
                    <a:lumMod val="50000"/>
                  </a:schemeClr>
                </a:solidFill>
              </a:rPr>
              <a:t>am 09.11.2023 von 12-13 Uhr oder </a:t>
            </a:r>
          </a:p>
          <a:p>
            <a:pPr marL="285750" indent="-285750">
              <a:buFont typeface="Arial" panose="020B0604020202020204" pitchFamily="34" charset="0"/>
              <a:buChar char="•"/>
            </a:pPr>
            <a:r>
              <a:rPr lang="de-DE" b="1" dirty="0" smtClean="0">
                <a:solidFill>
                  <a:schemeClr val="accent5">
                    <a:lumMod val="50000"/>
                  </a:schemeClr>
                </a:solidFill>
              </a:rPr>
              <a:t>am 13.11.2023 von 16.30-17.30 Uhr   </a:t>
            </a:r>
            <a:endParaRPr lang="de-DE" b="1" dirty="0">
              <a:solidFill>
                <a:schemeClr val="accent5">
                  <a:lumMod val="50000"/>
                </a:schemeClr>
              </a:solidFill>
            </a:endParaRPr>
          </a:p>
          <a:p>
            <a:pPr marL="285750" indent="-285750">
              <a:buFont typeface="Arial" panose="020B0604020202020204" pitchFamily="34" charset="0"/>
              <a:buChar char="•"/>
            </a:pPr>
            <a:endParaRPr lang="de-DE" dirty="0">
              <a:solidFill>
                <a:schemeClr val="accent5">
                  <a:lumMod val="50000"/>
                </a:schemeClr>
              </a:solidFill>
            </a:endParaRPr>
          </a:p>
          <a:p>
            <a:r>
              <a:rPr lang="de-DE" dirty="0">
                <a:solidFill>
                  <a:schemeClr val="accent5">
                    <a:lumMod val="50000"/>
                  </a:schemeClr>
                </a:solidFill>
              </a:rPr>
              <a:t>Alle Informationen </a:t>
            </a:r>
            <a:r>
              <a:rPr lang="de-DE" dirty="0" smtClean="0">
                <a:solidFill>
                  <a:schemeClr val="accent5">
                    <a:lumMod val="50000"/>
                  </a:schemeClr>
                </a:solidFill>
              </a:rPr>
              <a:t>unter</a:t>
            </a:r>
            <a:r>
              <a:rPr lang="de-DE" dirty="0">
                <a:solidFill>
                  <a:schemeClr val="accent5">
                    <a:lumMod val="50000"/>
                  </a:schemeClr>
                </a:solidFill>
              </a:rPr>
              <a:t>: www.igmetall.de/gleichesEntgelt</a:t>
            </a:r>
          </a:p>
        </p:txBody>
      </p:sp>
      <p:sp>
        <p:nvSpPr>
          <p:cNvPr id="6" name="Textfeld 5"/>
          <p:cNvSpPr txBox="1"/>
          <p:nvPr/>
        </p:nvSpPr>
        <p:spPr>
          <a:xfrm rot="17767624">
            <a:off x="6992900" y="3665837"/>
            <a:ext cx="1669983" cy="215444"/>
          </a:xfrm>
          <a:prstGeom prst="rect">
            <a:avLst/>
          </a:prstGeom>
          <a:noFill/>
        </p:spPr>
        <p:txBody>
          <a:bodyPr wrap="square" rtlCol="0">
            <a:spAutoFit/>
          </a:bodyPr>
          <a:lstStyle/>
          <a:p>
            <a:r>
              <a:rPr lang="de-DE" sz="600" dirty="0" err="1">
                <a:solidFill>
                  <a:schemeClr val="bg1"/>
                </a:solidFill>
              </a:rPr>
              <a:t>iStock</a:t>
            </a:r>
            <a:r>
              <a:rPr lang="de-DE" sz="600" dirty="0">
                <a:solidFill>
                  <a:schemeClr val="bg1"/>
                </a:solidFill>
              </a:rPr>
              <a:t>/</a:t>
            </a:r>
            <a:r>
              <a:rPr lang="de-DE" sz="600" dirty="0" err="1">
                <a:solidFill>
                  <a:schemeClr val="bg1"/>
                </a:solidFill>
              </a:rPr>
              <a:t>Orbon</a:t>
            </a:r>
            <a:r>
              <a:rPr lang="de-DE" sz="800" dirty="0">
                <a:solidFill>
                  <a:schemeClr val="bg1"/>
                </a:solidFill>
              </a:rPr>
              <a:t> </a:t>
            </a:r>
            <a:r>
              <a:rPr lang="de-DE" sz="600" dirty="0">
                <a:solidFill>
                  <a:schemeClr val="bg1"/>
                </a:solidFill>
              </a:rPr>
              <a:t>Alija</a:t>
            </a:r>
          </a:p>
        </p:txBody>
      </p:sp>
      <p:pic>
        <p:nvPicPr>
          <p:cNvPr id="7" name="Grafik 6"/>
          <p:cNvPicPr>
            <a:picLocks noChangeAspect="1"/>
          </p:cNvPicPr>
          <p:nvPr/>
        </p:nvPicPr>
        <p:blipFill>
          <a:blip r:embed="rId3"/>
          <a:stretch>
            <a:fillRect/>
          </a:stretch>
        </p:blipFill>
        <p:spPr>
          <a:xfrm>
            <a:off x="250825" y="231775"/>
            <a:ext cx="2296111" cy="4827537"/>
          </a:xfrm>
          <a:prstGeom prst="rect">
            <a:avLst/>
          </a:prstGeom>
        </p:spPr>
      </p:pic>
    </p:spTree>
    <p:extLst>
      <p:ext uri="{BB962C8B-B14F-4D97-AF65-F5344CB8AC3E}">
        <p14:creationId xmlns:p14="http://schemas.microsoft.com/office/powerpoint/2010/main" val="175003099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ED0AECFF-1BC9-CF47-8179-95783533018C}"/>
              </a:ext>
            </a:extLst>
          </p:cNvPr>
          <p:cNvSpPr>
            <a:spLocks noGrp="1"/>
          </p:cNvSpPr>
          <p:nvPr>
            <p:ph type="ctrTitle"/>
          </p:nvPr>
        </p:nvSpPr>
        <p:spPr/>
        <p:txBody>
          <a:bodyPr/>
          <a:lstStyle/>
          <a:p>
            <a:r>
              <a:rPr lang="de-DE" dirty="0"/>
              <a:t>Vielen dank für ihre</a:t>
            </a:r>
            <a:br>
              <a:rPr lang="de-DE" dirty="0"/>
            </a:br>
            <a:r>
              <a:rPr lang="de-DE" dirty="0" err="1"/>
              <a:t>aufmerksamkeit</a:t>
            </a:r>
            <a:r>
              <a:rPr lang="de-DE" dirty="0"/>
              <a:t>.</a:t>
            </a:r>
          </a:p>
        </p:txBody>
      </p:sp>
    </p:spTree>
    <p:extLst>
      <p:ext uri="{BB962C8B-B14F-4D97-AF65-F5344CB8AC3E}">
        <p14:creationId xmlns:p14="http://schemas.microsoft.com/office/powerpoint/2010/main" val="8209066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p:cNvPicPr>
            <a:picLocks noChangeAspect="1"/>
          </p:cNvPicPr>
          <p:nvPr/>
        </p:nvPicPr>
        <p:blipFill>
          <a:blip r:embed="rId3"/>
          <a:stretch>
            <a:fillRect/>
          </a:stretch>
        </p:blipFill>
        <p:spPr>
          <a:xfrm>
            <a:off x="1347787" y="-1733100"/>
            <a:ext cx="8393113" cy="8021188"/>
          </a:xfrm>
          <a:prstGeom prst="rect">
            <a:avLst/>
          </a:prstGeom>
        </p:spPr>
      </p:pic>
      <p:sp>
        <p:nvSpPr>
          <p:cNvPr id="8" name="Textfeld 7"/>
          <p:cNvSpPr txBox="1"/>
          <p:nvPr/>
        </p:nvSpPr>
        <p:spPr>
          <a:xfrm>
            <a:off x="113415" y="1984744"/>
            <a:ext cx="4543646" cy="769441"/>
          </a:xfrm>
          <a:prstGeom prst="rect">
            <a:avLst/>
          </a:prstGeom>
          <a:noFill/>
        </p:spPr>
        <p:txBody>
          <a:bodyPr wrap="square" rtlCol="0">
            <a:spAutoFit/>
          </a:bodyPr>
          <a:lstStyle/>
          <a:p>
            <a:r>
              <a:rPr lang="de-DE" sz="4400" b="1" dirty="0" smtClean="0"/>
              <a:t>Das ist real</a:t>
            </a:r>
            <a:r>
              <a:rPr lang="de-DE" dirty="0" smtClean="0"/>
              <a:t> </a:t>
            </a:r>
            <a:endParaRPr lang="de-DE" dirty="0"/>
          </a:p>
        </p:txBody>
      </p:sp>
      <p:sp>
        <p:nvSpPr>
          <p:cNvPr id="2" name="Textfeld 1"/>
          <p:cNvSpPr txBox="1"/>
          <p:nvPr/>
        </p:nvSpPr>
        <p:spPr>
          <a:xfrm>
            <a:off x="250825" y="4761684"/>
            <a:ext cx="1514365" cy="300082"/>
          </a:xfrm>
          <a:prstGeom prst="rect">
            <a:avLst/>
          </a:prstGeom>
          <a:noFill/>
          <a:ln>
            <a:solidFill>
              <a:schemeClr val="bg1"/>
            </a:solidFill>
          </a:ln>
        </p:spPr>
        <p:txBody>
          <a:bodyPr wrap="square" rtlCol="0">
            <a:spAutoFit/>
          </a:bodyPr>
          <a:lstStyle/>
          <a:p>
            <a:endParaRPr lang="de-DE" dirty="0" err="1" smtClean="0">
              <a:solidFill>
                <a:schemeClr val="bg1"/>
              </a:solidFill>
            </a:endParaRPr>
          </a:p>
        </p:txBody>
      </p:sp>
      <p:sp>
        <p:nvSpPr>
          <p:cNvPr id="3" name="Rechteck 2"/>
          <p:cNvSpPr/>
          <p:nvPr/>
        </p:nvSpPr>
        <p:spPr>
          <a:xfrm>
            <a:off x="182880" y="4761684"/>
            <a:ext cx="1582310" cy="3000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7055064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028928" y="1909339"/>
            <a:ext cx="4864247" cy="1637425"/>
          </a:xfrm>
          <a:ln>
            <a:solidFill>
              <a:schemeClr val="bg1"/>
            </a:solidFill>
          </a:ln>
        </p:spPr>
        <p:txBody>
          <a:bodyPr/>
          <a:lstStyle/>
          <a:p>
            <a:r>
              <a:rPr lang="de-DE" sz="2800" dirty="0" smtClean="0">
                <a:solidFill>
                  <a:schemeClr val="accent1">
                    <a:lumMod val="50000"/>
                  </a:schemeClr>
                </a:solidFill>
              </a:rPr>
              <a:t>In einer gerechten Welt müssten Frauen nicht </a:t>
            </a:r>
            <a:br>
              <a:rPr lang="de-DE" sz="2800" dirty="0" smtClean="0">
                <a:solidFill>
                  <a:schemeClr val="accent1">
                    <a:lumMod val="50000"/>
                  </a:schemeClr>
                </a:solidFill>
              </a:rPr>
            </a:br>
            <a:r>
              <a:rPr lang="de-DE" sz="5000" dirty="0" smtClean="0">
                <a:solidFill>
                  <a:schemeClr val="accent1">
                    <a:lumMod val="50000"/>
                  </a:schemeClr>
                </a:solidFill>
              </a:rPr>
              <a:t>98</a:t>
            </a:r>
            <a:r>
              <a:rPr lang="de-DE" sz="2800" dirty="0" smtClean="0">
                <a:solidFill>
                  <a:schemeClr val="accent1">
                    <a:lumMod val="50000"/>
                  </a:schemeClr>
                </a:solidFill>
              </a:rPr>
              <a:t> Jahre warten bis sie gleich bezahlt werden</a:t>
            </a:r>
            <a:r>
              <a:rPr lang="de-DE" dirty="0" smtClean="0"/>
              <a:t/>
            </a:r>
            <a:br>
              <a:rPr lang="de-DE" dirty="0" smtClean="0"/>
            </a:br>
            <a:endParaRPr lang="de-DE" dirty="0"/>
          </a:p>
        </p:txBody>
      </p:sp>
      <p:pic>
        <p:nvPicPr>
          <p:cNvPr id="5" name="Inhaltsplatzhalter 4"/>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250824" y="71467"/>
            <a:ext cx="3357789" cy="5030460"/>
          </a:xfrm>
        </p:spPr>
      </p:pic>
      <p:sp>
        <p:nvSpPr>
          <p:cNvPr id="3" name="Textfeld 2"/>
          <p:cNvSpPr txBox="1"/>
          <p:nvPr/>
        </p:nvSpPr>
        <p:spPr>
          <a:xfrm>
            <a:off x="250825" y="4911725"/>
            <a:ext cx="2937163" cy="184666"/>
          </a:xfrm>
          <a:prstGeom prst="rect">
            <a:avLst/>
          </a:prstGeom>
          <a:noFill/>
        </p:spPr>
        <p:txBody>
          <a:bodyPr wrap="square" rtlCol="0">
            <a:spAutoFit/>
          </a:bodyPr>
          <a:lstStyle/>
          <a:p>
            <a:r>
              <a:rPr lang="de-DE" sz="600" dirty="0" smtClean="0">
                <a:solidFill>
                  <a:schemeClr val="bg1"/>
                </a:solidFill>
              </a:rPr>
              <a:t>Foto von </a:t>
            </a:r>
            <a:r>
              <a:rPr lang="de-DE" sz="600" dirty="0" err="1" smtClean="0">
                <a:solidFill>
                  <a:schemeClr val="bg1"/>
                </a:solidFill>
              </a:rPr>
              <a:t>Danie</a:t>
            </a:r>
            <a:r>
              <a:rPr lang="de-DE" sz="600" dirty="0" smtClean="0">
                <a:solidFill>
                  <a:schemeClr val="bg1"/>
                </a:solidFill>
              </a:rPr>
              <a:t> Franco auf Unsplash.com</a:t>
            </a:r>
            <a:endParaRPr lang="de-DE" sz="600" dirty="0">
              <a:solidFill>
                <a:schemeClr val="bg1"/>
              </a:solidFill>
            </a:endParaRPr>
          </a:p>
        </p:txBody>
      </p:sp>
    </p:spTree>
    <p:extLst>
      <p:ext uri="{BB962C8B-B14F-4D97-AF65-F5344CB8AC3E}">
        <p14:creationId xmlns:p14="http://schemas.microsoft.com/office/powerpoint/2010/main" val="19182648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p:cNvSpPr/>
          <p:nvPr/>
        </p:nvSpPr>
        <p:spPr>
          <a:xfrm>
            <a:off x="4558352" y="-1"/>
            <a:ext cx="4585648" cy="5143500"/>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p:cNvSpPr txBox="1"/>
          <p:nvPr/>
        </p:nvSpPr>
        <p:spPr>
          <a:xfrm>
            <a:off x="5413086" y="1620608"/>
            <a:ext cx="2743200" cy="1838965"/>
          </a:xfrm>
          <a:prstGeom prst="rect">
            <a:avLst/>
          </a:prstGeom>
          <a:noFill/>
        </p:spPr>
        <p:txBody>
          <a:bodyPr wrap="square" rtlCol="0">
            <a:spAutoFit/>
          </a:bodyPr>
          <a:lstStyle/>
          <a:p>
            <a:r>
              <a:rPr lang="de-DE" sz="10000" b="1" dirty="0" smtClean="0">
                <a:solidFill>
                  <a:schemeClr val="bg1">
                    <a:lumMod val="95000"/>
                  </a:schemeClr>
                </a:solidFill>
              </a:rPr>
              <a:t>7 %</a:t>
            </a:r>
            <a:r>
              <a:rPr lang="de-DE" dirty="0" smtClean="0">
                <a:solidFill>
                  <a:schemeClr val="accent5">
                    <a:lumMod val="50000"/>
                  </a:schemeClr>
                </a:solidFill>
              </a:rPr>
              <a:t> </a:t>
            </a:r>
          </a:p>
          <a:p>
            <a:r>
              <a:rPr lang="de-DE" dirty="0" smtClean="0">
                <a:solidFill>
                  <a:schemeClr val="accent5">
                    <a:lumMod val="50000"/>
                  </a:schemeClr>
                </a:solidFill>
              </a:rPr>
              <a:t> </a:t>
            </a:r>
          </a:p>
        </p:txBody>
      </p:sp>
      <p:sp>
        <p:nvSpPr>
          <p:cNvPr id="6" name="Rechteck 5"/>
          <p:cNvSpPr/>
          <p:nvPr/>
        </p:nvSpPr>
        <p:spPr>
          <a:xfrm>
            <a:off x="0" y="0"/>
            <a:ext cx="4585648" cy="5143500"/>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extfeld 3"/>
          <p:cNvSpPr txBox="1"/>
          <p:nvPr/>
        </p:nvSpPr>
        <p:spPr>
          <a:xfrm>
            <a:off x="768561" y="1652267"/>
            <a:ext cx="3376072" cy="1838965"/>
          </a:xfrm>
          <a:prstGeom prst="rect">
            <a:avLst/>
          </a:prstGeom>
          <a:noFill/>
        </p:spPr>
        <p:txBody>
          <a:bodyPr wrap="square" rtlCol="0">
            <a:spAutoFit/>
          </a:bodyPr>
          <a:lstStyle/>
          <a:p>
            <a:r>
              <a:rPr lang="de-DE" sz="10000" b="1" dirty="0" smtClean="0">
                <a:solidFill>
                  <a:schemeClr val="bg1">
                    <a:lumMod val="95000"/>
                  </a:schemeClr>
                </a:solidFill>
              </a:rPr>
              <a:t>18 %</a:t>
            </a:r>
            <a:r>
              <a:rPr lang="de-DE" sz="5000" dirty="0" smtClean="0">
                <a:solidFill>
                  <a:schemeClr val="accent5">
                    <a:lumMod val="50000"/>
                  </a:schemeClr>
                </a:solidFill>
              </a:rPr>
              <a:t> </a:t>
            </a:r>
          </a:p>
          <a:p>
            <a:endParaRPr lang="de-DE" dirty="0">
              <a:solidFill>
                <a:schemeClr val="accent5">
                  <a:lumMod val="50000"/>
                </a:schemeClr>
              </a:solidFill>
            </a:endParaRPr>
          </a:p>
        </p:txBody>
      </p:sp>
    </p:spTree>
    <p:extLst>
      <p:ext uri="{BB962C8B-B14F-4D97-AF65-F5344CB8AC3E}">
        <p14:creationId xmlns:p14="http://schemas.microsoft.com/office/powerpoint/2010/main" val="14490509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feld 10"/>
          <p:cNvSpPr txBox="1"/>
          <p:nvPr/>
        </p:nvSpPr>
        <p:spPr>
          <a:xfrm>
            <a:off x="1375144" y="2948763"/>
            <a:ext cx="1127051" cy="496186"/>
          </a:xfrm>
          <a:prstGeom prst="rect">
            <a:avLst/>
          </a:prstGeom>
          <a:noFill/>
        </p:spPr>
        <p:txBody>
          <a:bodyPr wrap="square" rtlCol="0">
            <a:spAutoFit/>
          </a:bodyPr>
          <a:lstStyle/>
          <a:p>
            <a:endParaRPr lang="de-DE" dirty="0"/>
          </a:p>
        </p:txBody>
      </p:sp>
      <p:sp>
        <p:nvSpPr>
          <p:cNvPr id="135" name="Textfeld 134"/>
          <p:cNvSpPr txBox="1"/>
          <p:nvPr/>
        </p:nvSpPr>
        <p:spPr>
          <a:xfrm>
            <a:off x="4464495" y="1332236"/>
            <a:ext cx="4583251" cy="338554"/>
          </a:xfrm>
          <a:prstGeom prst="rect">
            <a:avLst/>
          </a:prstGeom>
          <a:noFill/>
        </p:spPr>
        <p:txBody>
          <a:bodyPr wrap="square" rtlCol="0">
            <a:spAutoFit/>
          </a:bodyPr>
          <a:lstStyle/>
          <a:p>
            <a:r>
              <a:rPr lang="de-DE" sz="1200" dirty="0" smtClean="0">
                <a:solidFill>
                  <a:schemeClr val="accent5">
                    <a:lumMod val="50000"/>
                  </a:schemeClr>
                </a:solidFill>
              </a:rPr>
              <a:t>Frauen verdienten 2022 </a:t>
            </a:r>
            <a:r>
              <a:rPr lang="de-DE" sz="1200" b="1" dirty="0" smtClean="0">
                <a:solidFill>
                  <a:schemeClr val="accent5">
                    <a:lumMod val="50000"/>
                  </a:schemeClr>
                </a:solidFill>
              </a:rPr>
              <a:t>4,31 Euro</a:t>
            </a:r>
            <a:r>
              <a:rPr lang="de-DE" sz="1200" dirty="0" smtClean="0">
                <a:solidFill>
                  <a:schemeClr val="accent5">
                    <a:lumMod val="50000"/>
                  </a:schemeClr>
                </a:solidFill>
              </a:rPr>
              <a:t> weniger pro Stunde als Männer:</a:t>
            </a:r>
            <a:r>
              <a:rPr lang="de-DE" sz="1600" b="1" dirty="0" smtClean="0">
                <a:solidFill>
                  <a:schemeClr val="accent5">
                    <a:lumMod val="50000"/>
                  </a:schemeClr>
                </a:solidFill>
              </a:rPr>
              <a:t> </a:t>
            </a:r>
            <a:endParaRPr lang="de-DE" sz="1600" b="1" dirty="0">
              <a:solidFill>
                <a:schemeClr val="accent5">
                  <a:lumMod val="50000"/>
                </a:schemeClr>
              </a:solidFill>
            </a:endParaRPr>
          </a:p>
        </p:txBody>
      </p:sp>
      <p:sp>
        <p:nvSpPr>
          <p:cNvPr id="137" name="Textfeld 136"/>
          <p:cNvSpPr txBox="1"/>
          <p:nvPr/>
        </p:nvSpPr>
        <p:spPr>
          <a:xfrm>
            <a:off x="4464495" y="1765695"/>
            <a:ext cx="4429995" cy="2123658"/>
          </a:xfrm>
          <a:prstGeom prst="rect">
            <a:avLst/>
          </a:prstGeom>
          <a:noFill/>
        </p:spPr>
        <p:txBody>
          <a:bodyPr wrap="square" rtlCol="0">
            <a:spAutoFit/>
          </a:bodyPr>
          <a:lstStyle/>
          <a:p>
            <a:r>
              <a:rPr lang="de-DE" sz="1200" b="1" dirty="0" smtClean="0">
                <a:solidFill>
                  <a:schemeClr val="accent5">
                    <a:lumMod val="50000"/>
                  </a:schemeClr>
                </a:solidFill>
              </a:rPr>
              <a:t>1,13 Euro</a:t>
            </a:r>
            <a:r>
              <a:rPr lang="de-DE" sz="1200" dirty="0" smtClean="0">
                <a:solidFill>
                  <a:schemeClr val="accent5">
                    <a:lumMod val="50000"/>
                  </a:schemeClr>
                </a:solidFill>
              </a:rPr>
              <a:t> machen unterschiedliche </a:t>
            </a:r>
            <a:r>
              <a:rPr lang="de-DE" sz="1200" b="1" dirty="0" smtClean="0">
                <a:solidFill>
                  <a:schemeClr val="accent5">
                    <a:lumMod val="50000"/>
                  </a:schemeClr>
                </a:solidFill>
              </a:rPr>
              <a:t>Branchen</a:t>
            </a:r>
            <a:r>
              <a:rPr lang="de-DE" sz="1200" dirty="0" smtClean="0">
                <a:solidFill>
                  <a:schemeClr val="accent5">
                    <a:lumMod val="50000"/>
                  </a:schemeClr>
                </a:solidFill>
              </a:rPr>
              <a:t> und </a:t>
            </a:r>
            <a:r>
              <a:rPr lang="de-DE" sz="1200" b="1" dirty="0" smtClean="0">
                <a:solidFill>
                  <a:schemeClr val="accent5">
                    <a:lumMod val="50000"/>
                  </a:schemeClr>
                </a:solidFill>
              </a:rPr>
              <a:t>Berufe</a:t>
            </a:r>
            <a:r>
              <a:rPr lang="de-DE" sz="1200" dirty="0" smtClean="0">
                <a:solidFill>
                  <a:schemeClr val="accent5">
                    <a:lumMod val="50000"/>
                  </a:schemeClr>
                </a:solidFill>
              </a:rPr>
              <a:t> aus</a:t>
            </a:r>
          </a:p>
          <a:p>
            <a:endParaRPr lang="de-DE" sz="1200" dirty="0" smtClean="0">
              <a:solidFill>
                <a:schemeClr val="accent5">
                  <a:lumMod val="50000"/>
                </a:schemeClr>
              </a:solidFill>
            </a:endParaRPr>
          </a:p>
          <a:p>
            <a:r>
              <a:rPr lang="de-DE" sz="1200" b="1" dirty="0" smtClean="0">
                <a:solidFill>
                  <a:schemeClr val="accent5">
                    <a:lumMod val="50000"/>
                  </a:schemeClr>
                </a:solidFill>
              </a:rPr>
              <a:t>0,72 Euro </a:t>
            </a:r>
            <a:r>
              <a:rPr lang="de-DE" sz="1200" dirty="0" smtClean="0">
                <a:solidFill>
                  <a:schemeClr val="accent5">
                    <a:lumMod val="50000"/>
                  </a:schemeClr>
                </a:solidFill>
              </a:rPr>
              <a:t>weil Frauen häufiger in </a:t>
            </a:r>
            <a:r>
              <a:rPr lang="de-DE" sz="1200" b="1" dirty="0" smtClean="0">
                <a:solidFill>
                  <a:schemeClr val="accent5">
                    <a:lumMod val="50000"/>
                  </a:schemeClr>
                </a:solidFill>
              </a:rPr>
              <a:t>Teilzeit</a:t>
            </a:r>
            <a:r>
              <a:rPr lang="de-DE" sz="1200" dirty="0" smtClean="0">
                <a:solidFill>
                  <a:schemeClr val="accent5">
                    <a:lumMod val="50000"/>
                  </a:schemeClr>
                </a:solidFill>
              </a:rPr>
              <a:t> und </a:t>
            </a:r>
            <a:r>
              <a:rPr lang="de-DE" sz="1200" b="1" dirty="0" smtClean="0">
                <a:solidFill>
                  <a:schemeClr val="accent5">
                    <a:lumMod val="50000"/>
                  </a:schemeClr>
                </a:solidFill>
              </a:rPr>
              <a:t>Minijobs</a:t>
            </a:r>
            <a:r>
              <a:rPr lang="de-DE" sz="1200" dirty="0" smtClean="0">
                <a:solidFill>
                  <a:schemeClr val="accent5">
                    <a:lumMod val="50000"/>
                  </a:schemeClr>
                </a:solidFill>
              </a:rPr>
              <a:t> arbeiten</a:t>
            </a:r>
          </a:p>
          <a:p>
            <a:endParaRPr lang="de-DE" sz="1200" dirty="0" smtClean="0">
              <a:solidFill>
                <a:schemeClr val="accent5">
                  <a:lumMod val="50000"/>
                </a:schemeClr>
              </a:solidFill>
            </a:endParaRPr>
          </a:p>
          <a:p>
            <a:r>
              <a:rPr lang="de-DE" sz="1200" b="1" dirty="0" smtClean="0">
                <a:solidFill>
                  <a:schemeClr val="accent5">
                    <a:lumMod val="50000"/>
                  </a:schemeClr>
                </a:solidFill>
              </a:rPr>
              <a:t>0,44 Euro</a:t>
            </a:r>
            <a:r>
              <a:rPr lang="de-DE" sz="1200" dirty="0" smtClean="0">
                <a:solidFill>
                  <a:schemeClr val="accent5">
                    <a:lumMod val="50000"/>
                  </a:schemeClr>
                </a:solidFill>
              </a:rPr>
              <a:t> weil Frauen weniger in </a:t>
            </a:r>
            <a:r>
              <a:rPr lang="de-DE" sz="1200" b="1" dirty="0" smtClean="0">
                <a:solidFill>
                  <a:schemeClr val="accent5">
                    <a:lumMod val="50000"/>
                  </a:schemeClr>
                </a:solidFill>
              </a:rPr>
              <a:t>Führungspositionen</a:t>
            </a:r>
            <a:r>
              <a:rPr lang="de-DE" sz="1200" dirty="0" smtClean="0">
                <a:solidFill>
                  <a:schemeClr val="accent5">
                    <a:lumMod val="50000"/>
                  </a:schemeClr>
                </a:solidFill>
              </a:rPr>
              <a:t> arbeiten</a:t>
            </a:r>
          </a:p>
          <a:p>
            <a:endParaRPr lang="de-DE" sz="1200" dirty="0">
              <a:solidFill>
                <a:schemeClr val="accent5">
                  <a:lumMod val="50000"/>
                </a:schemeClr>
              </a:solidFill>
            </a:endParaRPr>
          </a:p>
          <a:p>
            <a:r>
              <a:rPr lang="de-DE" sz="1200" b="1" dirty="0" smtClean="0">
                <a:solidFill>
                  <a:schemeClr val="accent5">
                    <a:lumMod val="50000"/>
                  </a:schemeClr>
                </a:solidFill>
              </a:rPr>
              <a:t>0,15 Euro </a:t>
            </a:r>
            <a:r>
              <a:rPr lang="de-DE" sz="1200" dirty="0" smtClean="0">
                <a:solidFill>
                  <a:schemeClr val="accent5">
                    <a:lumMod val="50000"/>
                  </a:schemeClr>
                </a:solidFill>
              </a:rPr>
              <a:t>weil Frauen häufigere </a:t>
            </a:r>
            <a:r>
              <a:rPr lang="de-DE" sz="1200" b="1" dirty="0" smtClean="0">
                <a:solidFill>
                  <a:schemeClr val="accent5">
                    <a:lumMod val="50000"/>
                  </a:schemeClr>
                </a:solidFill>
              </a:rPr>
              <a:t>Erwerbsunterbrechungen</a:t>
            </a:r>
            <a:r>
              <a:rPr lang="de-DE" sz="1200" dirty="0" smtClean="0">
                <a:solidFill>
                  <a:schemeClr val="accent5">
                    <a:lumMod val="50000"/>
                  </a:schemeClr>
                </a:solidFill>
              </a:rPr>
              <a:t> haben</a:t>
            </a:r>
          </a:p>
          <a:p>
            <a:endParaRPr lang="de-DE" sz="1200" dirty="0">
              <a:solidFill>
                <a:schemeClr val="accent5">
                  <a:lumMod val="50000"/>
                </a:schemeClr>
              </a:solidFill>
            </a:endParaRPr>
          </a:p>
          <a:p>
            <a:r>
              <a:rPr lang="de-DE" sz="1200" b="1" dirty="0" smtClean="0">
                <a:solidFill>
                  <a:schemeClr val="accent5">
                    <a:lumMod val="50000"/>
                  </a:schemeClr>
                </a:solidFill>
              </a:rPr>
              <a:t>0,26 Euro</a:t>
            </a:r>
            <a:r>
              <a:rPr lang="de-DE" sz="1200" dirty="0" smtClean="0">
                <a:solidFill>
                  <a:schemeClr val="accent5">
                    <a:lumMod val="50000"/>
                  </a:schemeClr>
                </a:solidFill>
              </a:rPr>
              <a:t> sind durch sonstige Faktoren bedingt</a:t>
            </a:r>
          </a:p>
          <a:p>
            <a:endParaRPr lang="de-DE" sz="1200" dirty="0" smtClean="0">
              <a:solidFill>
                <a:schemeClr val="accent5">
                  <a:lumMod val="50000"/>
                </a:schemeClr>
              </a:solidFill>
            </a:endParaRPr>
          </a:p>
          <a:p>
            <a:r>
              <a:rPr lang="de-DE" sz="1200" b="1" dirty="0" smtClean="0">
                <a:solidFill>
                  <a:schemeClr val="accent5">
                    <a:lumMod val="50000"/>
                  </a:schemeClr>
                </a:solidFill>
              </a:rPr>
              <a:t>1,61 Euro sind nicht zu erklären</a:t>
            </a:r>
            <a:endParaRPr lang="de-DE" sz="1200" b="1" dirty="0">
              <a:solidFill>
                <a:schemeClr val="accent5">
                  <a:lumMod val="50000"/>
                </a:schemeClr>
              </a:solidFill>
            </a:endParaRPr>
          </a:p>
        </p:txBody>
      </p:sp>
      <p:sp>
        <p:nvSpPr>
          <p:cNvPr id="12" name="Textfeld 11"/>
          <p:cNvSpPr txBox="1"/>
          <p:nvPr/>
        </p:nvSpPr>
        <p:spPr>
          <a:xfrm>
            <a:off x="234520" y="427001"/>
            <a:ext cx="6413168" cy="646331"/>
          </a:xfrm>
          <a:prstGeom prst="rect">
            <a:avLst/>
          </a:prstGeom>
          <a:noFill/>
        </p:spPr>
        <p:txBody>
          <a:bodyPr wrap="square" rtlCol="0">
            <a:spAutoFit/>
          </a:bodyPr>
          <a:lstStyle/>
          <a:p>
            <a:r>
              <a:rPr lang="de-DE" sz="1800" dirty="0" smtClean="0">
                <a:solidFill>
                  <a:schemeClr val="accent5">
                    <a:lumMod val="50000"/>
                  </a:schemeClr>
                </a:solidFill>
                <a:latin typeface="+mj-lt"/>
              </a:rPr>
              <a:t>FRAUEN VERDIENEN WENIGER – INSGESAMT UND SELBST WENN SIE DAS GLEICHE TUN</a:t>
            </a:r>
            <a:r>
              <a:rPr lang="de-DE" dirty="0" smtClean="0"/>
              <a:t> </a:t>
            </a:r>
            <a:endParaRPr lang="de-DE" dirty="0"/>
          </a:p>
        </p:txBody>
      </p:sp>
      <p:sp>
        <p:nvSpPr>
          <p:cNvPr id="3" name="Textfeld 2"/>
          <p:cNvSpPr txBox="1"/>
          <p:nvPr/>
        </p:nvSpPr>
        <p:spPr>
          <a:xfrm rot="16200000">
            <a:off x="7969226" y="3104523"/>
            <a:ext cx="1805594" cy="184666"/>
          </a:xfrm>
          <a:prstGeom prst="rect">
            <a:avLst/>
          </a:prstGeom>
          <a:noFill/>
        </p:spPr>
        <p:txBody>
          <a:bodyPr wrap="square" rtlCol="0">
            <a:spAutoFit/>
          </a:bodyPr>
          <a:lstStyle/>
          <a:p>
            <a:r>
              <a:rPr lang="de-DE" sz="600" dirty="0" smtClean="0">
                <a:solidFill>
                  <a:schemeClr val="accent5">
                    <a:lumMod val="50000"/>
                  </a:schemeClr>
                </a:solidFill>
              </a:rPr>
              <a:t>Quelle: Statistisches Bundesamt 2023</a:t>
            </a:r>
          </a:p>
        </p:txBody>
      </p:sp>
      <p:grpSp>
        <p:nvGrpSpPr>
          <p:cNvPr id="20" name="Gruppieren 19"/>
          <p:cNvGrpSpPr/>
          <p:nvPr/>
        </p:nvGrpSpPr>
        <p:grpSpPr>
          <a:xfrm>
            <a:off x="717667" y="1671868"/>
            <a:ext cx="3248368" cy="2410400"/>
            <a:chOff x="454952" y="1871165"/>
            <a:chExt cx="3248368" cy="2410400"/>
          </a:xfrm>
        </p:grpSpPr>
        <p:sp>
          <p:nvSpPr>
            <p:cNvPr id="21" name="Textfeld 20"/>
            <p:cNvSpPr txBox="1"/>
            <p:nvPr/>
          </p:nvSpPr>
          <p:spPr>
            <a:xfrm>
              <a:off x="1375144" y="2948763"/>
              <a:ext cx="1127051" cy="496186"/>
            </a:xfrm>
            <a:prstGeom prst="rect">
              <a:avLst/>
            </a:prstGeom>
            <a:noFill/>
          </p:spPr>
          <p:txBody>
            <a:bodyPr wrap="square" rtlCol="0">
              <a:spAutoFit/>
            </a:bodyPr>
            <a:lstStyle/>
            <a:p>
              <a:endParaRPr lang="de-DE" dirty="0"/>
            </a:p>
          </p:txBody>
        </p:sp>
        <p:sp>
          <p:nvSpPr>
            <p:cNvPr id="22" name="Textfeld 21"/>
            <p:cNvSpPr txBox="1"/>
            <p:nvPr/>
          </p:nvSpPr>
          <p:spPr>
            <a:xfrm>
              <a:off x="1558909" y="1871165"/>
              <a:ext cx="1715387" cy="300082"/>
            </a:xfrm>
            <a:prstGeom prst="rect">
              <a:avLst/>
            </a:prstGeom>
            <a:noFill/>
          </p:spPr>
          <p:txBody>
            <a:bodyPr wrap="square" rtlCol="0">
              <a:spAutoFit/>
            </a:bodyPr>
            <a:lstStyle/>
            <a:p>
              <a:r>
                <a:rPr lang="de-DE" b="1" dirty="0" smtClean="0">
                  <a:solidFill>
                    <a:schemeClr val="accent1">
                      <a:lumMod val="50000"/>
                    </a:schemeClr>
                  </a:solidFill>
                </a:rPr>
                <a:t>2022</a:t>
              </a:r>
              <a:endParaRPr lang="de-DE" b="1" dirty="0">
                <a:solidFill>
                  <a:schemeClr val="accent1">
                    <a:lumMod val="50000"/>
                  </a:schemeClr>
                </a:solidFill>
              </a:endParaRPr>
            </a:p>
          </p:txBody>
        </p:sp>
        <p:grpSp>
          <p:nvGrpSpPr>
            <p:cNvPr id="23" name="Gruppieren 22"/>
            <p:cNvGrpSpPr/>
            <p:nvPr/>
          </p:nvGrpSpPr>
          <p:grpSpPr>
            <a:xfrm>
              <a:off x="454952" y="2080034"/>
              <a:ext cx="2710957" cy="1903231"/>
              <a:chOff x="581247" y="597537"/>
              <a:chExt cx="2710957" cy="1903231"/>
            </a:xfrm>
          </p:grpSpPr>
          <p:grpSp>
            <p:nvGrpSpPr>
              <p:cNvPr id="25" name="Gruppieren 24"/>
              <p:cNvGrpSpPr/>
              <p:nvPr/>
            </p:nvGrpSpPr>
            <p:grpSpPr>
              <a:xfrm>
                <a:off x="758454" y="597537"/>
                <a:ext cx="496187" cy="942755"/>
                <a:chOff x="1454965" y="2133600"/>
                <a:chExt cx="574158" cy="1328089"/>
              </a:xfrm>
              <a:solidFill>
                <a:schemeClr val="accent3">
                  <a:lumMod val="75000"/>
                </a:schemeClr>
              </a:solidFill>
            </p:grpSpPr>
            <p:sp>
              <p:nvSpPr>
                <p:cNvPr id="32" name="Ellipse 31"/>
                <p:cNvSpPr/>
                <p:nvPr/>
              </p:nvSpPr>
              <p:spPr>
                <a:xfrm>
                  <a:off x="1522305" y="2133600"/>
                  <a:ext cx="439479" cy="438150"/>
                </a:xfrm>
                <a:prstGeom prst="ellipse">
                  <a:avLst/>
                </a:prstGeom>
                <a:grp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Gleichschenkliges Dreieck 32"/>
                <p:cNvSpPr/>
                <p:nvPr/>
              </p:nvSpPr>
              <p:spPr>
                <a:xfrm>
                  <a:off x="1454965" y="2601660"/>
                  <a:ext cx="574158" cy="860029"/>
                </a:xfrm>
                <a:prstGeom prst="triangle">
                  <a:avLst/>
                </a:prstGeom>
                <a:grp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26" name="Gruppieren 25"/>
              <p:cNvGrpSpPr/>
              <p:nvPr/>
            </p:nvGrpSpPr>
            <p:grpSpPr>
              <a:xfrm>
                <a:off x="2909179" y="1158050"/>
                <a:ext cx="383025" cy="942755"/>
                <a:chOff x="6939827" y="2126900"/>
                <a:chExt cx="460846" cy="1322363"/>
              </a:xfrm>
            </p:grpSpPr>
            <p:sp>
              <p:nvSpPr>
                <p:cNvPr id="30" name="Ellipse 29"/>
                <p:cNvSpPr/>
                <p:nvPr/>
              </p:nvSpPr>
              <p:spPr>
                <a:xfrm>
                  <a:off x="6947545" y="2126900"/>
                  <a:ext cx="445410" cy="421094"/>
                </a:xfrm>
                <a:prstGeom prst="ellipse">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Gleichschenkliges Dreieck 30"/>
                <p:cNvSpPr/>
                <p:nvPr/>
              </p:nvSpPr>
              <p:spPr>
                <a:xfrm rot="10800000">
                  <a:off x="6939827" y="2575663"/>
                  <a:ext cx="460846" cy="873600"/>
                </a:xfrm>
                <a:prstGeom prst="triangle">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pic>
            <p:nvPicPr>
              <p:cNvPr id="27" name="Grafik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7394" y="894994"/>
                <a:ext cx="849740" cy="849740"/>
              </a:xfrm>
              <a:prstGeom prst="rect">
                <a:avLst/>
              </a:prstGeom>
            </p:spPr>
          </p:pic>
          <p:cxnSp>
            <p:nvCxnSpPr>
              <p:cNvPr id="28" name="Gerader Verbinder 27"/>
              <p:cNvCxnSpPr/>
              <p:nvPr/>
            </p:nvCxnSpPr>
            <p:spPr>
              <a:xfrm>
                <a:off x="581247" y="1540292"/>
                <a:ext cx="2667276" cy="631281"/>
              </a:xfrm>
              <a:prstGeom prst="line">
                <a:avLst/>
              </a:prstGeom>
              <a:ln>
                <a:solidFill>
                  <a:schemeClr val="accent6">
                    <a:lumMod val="10000"/>
                  </a:schemeClr>
                </a:solidFill>
              </a:ln>
            </p:spPr>
            <p:style>
              <a:lnRef idx="1">
                <a:schemeClr val="accent1"/>
              </a:lnRef>
              <a:fillRef idx="0">
                <a:schemeClr val="accent1"/>
              </a:fillRef>
              <a:effectRef idx="0">
                <a:schemeClr val="accent1"/>
              </a:effectRef>
              <a:fontRef idx="minor">
                <a:schemeClr val="tx1"/>
              </a:fontRef>
            </p:style>
          </p:cxnSp>
          <p:sp>
            <p:nvSpPr>
              <p:cNvPr id="29" name="Gleichschenkliges Dreieck 28"/>
              <p:cNvSpPr/>
              <p:nvPr/>
            </p:nvSpPr>
            <p:spPr>
              <a:xfrm>
                <a:off x="1807966" y="1913491"/>
                <a:ext cx="368596" cy="587277"/>
              </a:xfrm>
              <a:prstGeom prst="triangle">
                <a:avLst/>
              </a:prstGeom>
              <a:solidFill>
                <a:srgbClr val="3C3C3B"/>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24" name="Textfeld 23"/>
            <p:cNvSpPr txBox="1"/>
            <p:nvPr/>
          </p:nvSpPr>
          <p:spPr>
            <a:xfrm>
              <a:off x="2683915" y="3773734"/>
              <a:ext cx="1019405" cy="507831"/>
            </a:xfrm>
            <a:prstGeom prst="rect">
              <a:avLst/>
            </a:prstGeom>
            <a:noFill/>
          </p:spPr>
          <p:txBody>
            <a:bodyPr wrap="square" rtlCol="0">
              <a:spAutoFit/>
            </a:bodyPr>
            <a:lstStyle/>
            <a:p>
              <a:r>
                <a:rPr lang="de-DE" b="1" dirty="0" smtClean="0">
                  <a:solidFill>
                    <a:schemeClr val="accent1">
                      <a:lumMod val="50000"/>
                    </a:schemeClr>
                  </a:solidFill>
                </a:rPr>
                <a:t>24,36 Euro</a:t>
              </a:r>
              <a:r>
                <a:rPr lang="de-DE" dirty="0" smtClean="0">
                  <a:solidFill>
                    <a:schemeClr val="accent1">
                      <a:lumMod val="50000"/>
                    </a:schemeClr>
                  </a:solidFill>
                </a:rPr>
                <a:t> pro Stunde</a:t>
              </a:r>
              <a:endParaRPr lang="de-DE" dirty="0">
                <a:solidFill>
                  <a:schemeClr val="accent1">
                    <a:lumMod val="50000"/>
                  </a:schemeClr>
                </a:solidFill>
              </a:endParaRPr>
            </a:p>
          </p:txBody>
        </p:sp>
      </p:grpSp>
      <p:sp>
        <p:nvSpPr>
          <p:cNvPr id="34" name="Textfeld 33"/>
          <p:cNvSpPr txBox="1"/>
          <p:nvPr/>
        </p:nvSpPr>
        <p:spPr>
          <a:xfrm>
            <a:off x="416053" y="3022249"/>
            <a:ext cx="1019405" cy="507831"/>
          </a:xfrm>
          <a:prstGeom prst="rect">
            <a:avLst/>
          </a:prstGeom>
          <a:noFill/>
        </p:spPr>
        <p:txBody>
          <a:bodyPr wrap="square" rtlCol="0">
            <a:spAutoFit/>
          </a:bodyPr>
          <a:lstStyle/>
          <a:p>
            <a:r>
              <a:rPr lang="de-DE" b="1" dirty="0" smtClean="0">
                <a:solidFill>
                  <a:schemeClr val="accent1">
                    <a:lumMod val="50000"/>
                  </a:schemeClr>
                </a:solidFill>
              </a:rPr>
              <a:t>20,05 Euro</a:t>
            </a:r>
            <a:r>
              <a:rPr lang="de-DE" dirty="0" smtClean="0">
                <a:solidFill>
                  <a:schemeClr val="accent1">
                    <a:lumMod val="50000"/>
                  </a:schemeClr>
                </a:solidFill>
              </a:rPr>
              <a:t> pro Stunde</a:t>
            </a:r>
            <a:endParaRPr lang="de-DE" dirty="0">
              <a:solidFill>
                <a:schemeClr val="accent1">
                  <a:lumMod val="50000"/>
                </a:schemeClr>
              </a:solidFill>
            </a:endParaRPr>
          </a:p>
        </p:txBody>
      </p:sp>
    </p:spTree>
    <p:extLst>
      <p:ext uri="{BB962C8B-B14F-4D97-AF65-F5344CB8AC3E}">
        <p14:creationId xmlns:p14="http://schemas.microsoft.com/office/powerpoint/2010/main" val="20736804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4287817" y="1386245"/>
            <a:ext cx="4572000" cy="2885405"/>
          </a:xfrm>
          <a:prstGeom prst="rect">
            <a:avLst/>
          </a:prstGeom>
          <a:solidFill>
            <a:schemeClr val="bg2">
              <a:lumMod val="65000"/>
            </a:schemeClr>
          </a:solidFill>
        </p:spPr>
        <p:txBody>
          <a:bodyPr>
            <a:spAutoFit/>
          </a:bodyPr>
          <a:lstStyle/>
          <a:p>
            <a:r>
              <a:rPr lang="de-DE" b="1" dirty="0" smtClean="0">
                <a:solidFill>
                  <a:schemeClr val="bg1"/>
                </a:solidFill>
              </a:rPr>
              <a:t>Die Entgeltlücke zwischen Frauen und Männern </a:t>
            </a:r>
          </a:p>
          <a:p>
            <a:endParaRPr lang="de-DE" b="1" dirty="0" smtClean="0">
              <a:solidFill>
                <a:schemeClr val="bg1"/>
              </a:solidFill>
            </a:endParaRPr>
          </a:p>
          <a:p>
            <a:r>
              <a:rPr lang="de-DE" b="1" dirty="0" smtClean="0">
                <a:solidFill>
                  <a:schemeClr val="bg1"/>
                </a:solidFill>
              </a:rPr>
              <a:t>“…bis </a:t>
            </a:r>
            <a:r>
              <a:rPr lang="de-DE" b="1" dirty="0">
                <a:solidFill>
                  <a:schemeClr val="bg1"/>
                </a:solidFill>
              </a:rPr>
              <a:t>zum Alter von 50 Jahren verdreifacht sich die Verdienstlücke auf 28 Prozent. Grund für den Anstieg sind Unterschiede im Erwerbsverhalten: Während Frauen ab 30 häufig familienbedingt ihre Arbeitszeit reduzieren und in Teilzeit arbeiten, weiten Männer ihre Stundenzahl im selben Lebensabschnitt eher noch aus. Da Teilzeitarbeit im Schnitt pro Stunde schlechter bezahlt ist und Teilzeitbeschäftigte seltener Führungspositionen bekleiden, bleiben die mittleren Löhne von Frauen zwischen 30 und 50 nahezu konstant, wohingegen sie bei Männern über das Alter weiter steigen</a:t>
            </a:r>
            <a:r>
              <a:rPr lang="de-DE" b="1" dirty="0" smtClean="0">
                <a:solidFill>
                  <a:schemeClr val="bg1"/>
                </a:solidFill>
              </a:rPr>
              <a:t>.“ </a:t>
            </a:r>
          </a:p>
          <a:p>
            <a:r>
              <a:rPr lang="de-DE" sz="600" b="1" dirty="0" smtClean="0">
                <a:solidFill>
                  <a:schemeClr val="bg1"/>
                </a:solidFill>
              </a:rPr>
              <a:t>(DIW Wochenbericht 10 / 2020)</a:t>
            </a:r>
            <a:endParaRPr lang="de-DE" sz="600" b="1" dirty="0">
              <a:solidFill>
                <a:schemeClr val="bg1"/>
              </a:solidFill>
            </a:endParaRPr>
          </a:p>
        </p:txBody>
      </p:sp>
      <p:sp>
        <p:nvSpPr>
          <p:cNvPr id="3" name="Rechteck 2"/>
          <p:cNvSpPr/>
          <p:nvPr/>
        </p:nvSpPr>
        <p:spPr>
          <a:xfrm rot="16200000">
            <a:off x="-316143" y="3323317"/>
            <a:ext cx="1023369" cy="184666"/>
          </a:xfrm>
          <a:prstGeom prst="rect">
            <a:avLst/>
          </a:prstGeom>
        </p:spPr>
        <p:txBody>
          <a:bodyPr wrap="square">
            <a:spAutoFit/>
          </a:bodyPr>
          <a:lstStyle/>
          <a:p>
            <a:r>
              <a:rPr lang="de-DE" sz="600" dirty="0" smtClean="0">
                <a:solidFill>
                  <a:schemeClr val="accent5">
                    <a:lumMod val="50000"/>
                  </a:schemeClr>
                </a:solidFill>
              </a:rPr>
              <a:t>Quelle: WSI Report 49</a:t>
            </a:r>
            <a:endParaRPr lang="de-DE" sz="600" dirty="0">
              <a:solidFill>
                <a:schemeClr val="accent5">
                  <a:lumMod val="50000"/>
                </a:schemeClr>
              </a:solidFill>
            </a:endParaRPr>
          </a:p>
        </p:txBody>
      </p:sp>
      <p:sp>
        <p:nvSpPr>
          <p:cNvPr id="22" name="Textfeld 21"/>
          <p:cNvSpPr txBox="1"/>
          <p:nvPr/>
        </p:nvSpPr>
        <p:spPr>
          <a:xfrm>
            <a:off x="161187" y="1458539"/>
            <a:ext cx="2082750" cy="300082"/>
          </a:xfrm>
          <a:prstGeom prst="rect">
            <a:avLst/>
          </a:prstGeom>
          <a:noFill/>
        </p:spPr>
        <p:txBody>
          <a:bodyPr wrap="square" rtlCol="0">
            <a:spAutoFit/>
          </a:bodyPr>
          <a:lstStyle/>
          <a:p>
            <a:r>
              <a:rPr lang="de-DE" dirty="0" smtClean="0">
                <a:solidFill>
                  <a:schemeClr val="accent5">
                    <a:lumMod val="50000"/>
                  </a:schemeClr>
                </a:solidFill>
              </a:rPr>
              <a:t>Minus 42 Prozent Entgelt  </a:t>
            </a:r>
          </a:p>
        </p:txBody>
      </p:sp>
      <p:grpSp>
        <p:nvGrpSpPr>
          <p:cNvPr id="24" name="Gruppieren 23"/>
          <p:cNvGrpSpPr/>
          <p:nvPr/>
        </p:nvGrpSpPr>
        <p:grpSpPr>
          <a:xfrm>
            <a:off x="618600" y="1811835"/>
            <a:ext cx="2705331" cy="2365195"/>
            <a:chOff x="329040" y="1373685"/>
            <a:chExt cx="2705331" cy="2365195"/>
          </a:xfrm>
        </p:grpSpPr>
        <p:grpSp>
          <p:nvGrpSpPr>
            <p:cNvPr id="4" name="Gruppieren 3"/>
            <p:cNvGrpSpPr/>
            <p:nvPr/>
          </p:nvGrpSpPr>
          <p:grpSpPr>
            <a:xfrm>
              <a:off x="458303" y="1373685"/>
              <a:ext cx="574158" cy="1328089"/>
              <a:chOff x="1454965" y="2133600"/>
              <a:chExt cx="574158" cy="1328089"/>
            </a:xfrm>
            <a:solidFill>
              <a:schemeClr val="accent3">
                <a:lumMod val="75000"/>
              </a:schemeClr>
            </a:solidFill>
          </p:grpSpPr>
          <p:sp>
            <p:nvSpPr>
              <p:cNvPr id="5" name="Ellipse 4"/>
              <p:cNvSpPr/>
              <p:nvPr/>
            </p:nvSpPr>
            <p:spPr>
              <a:xfrm>
                <a:off x="1522305" y="2133600"/>
                <a:ext cx="439479" cy="438150"/>
              </a:xfrm>
              <a:prstGeom prst="ellipse">
                <a:avLst/>
              </a:prstGeom>
              <a:grp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Gleichschenkliges Dreieck 5"/>
              <p:cNvSpPr/>
              <p:nvPr/>
            </p:nvSpPr>
            <p:spPr>
              <a:xfrm>
                <a:off x="1454965" y="2601660"/>
                <a:ext cx="574158" cy="860029"/>
              </a:xfrm>
              <a:prstGeom prst="triangle">
                <a:avLst/>
              </a:prstGeom>
              <a:grp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15" name="Gruppieren 14"/>
            <p:cNvGrpSpPr/>
            <p:nvPr/>
          </p:nvGrpSpPr>
          <p:grpSpPr>
            <a:xfrm>
              <a:off x="679322" y="2241311"/>
              <a:ext cx="233680" cy="680720"/>
              <a:chOff x="1249680" y="3997960"/>
              <a:chExt cx="233680" cy="680720"/>
            </a:xfrm>
          </p:grpSpPr>
          <p:sp>
            <p:nvSpPr>
              <p:cNvPr id="10" name="Ellipse 9"/>
              <p:cNvSpPr/>
              <p:nvPr/>
            </p:nvSpPr>
            <p:spPr>
              <a:xfrm>
                <a:off x="1249680" y="3997960"/>
                <a:ext cx="233680" cy="24892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Ellipse 10"/>
              <p:cNvSpPr/>
              <p:nvPr/>
            </p:nvSpPr>
            <p:spPr>
              <a:xfrm rot="21132129">
                <a:off x="1336040" y="4246880"/>
                <a:ext cx="147320" cy="431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14" name="Gruppieren 13"/>
            <p:cNvGrpSpPr/>
            <p:nvPr/>
          </p:nvGrpSpPr>
          <p:grpSpPr>
            <a:xfrm>
              <a:off x="329040" y="2014726"/>
              <a:ext cx="346446" cy="872054"/>
              <a:chOff x="1813560" y="3672551"/>
              <a:chExt cx="346446" cy="872054"/>
            </a:xfrm>
          </p:grpSpPr>
          <p:sp>
            <p:nvSpPr>
              <p:cNvPr id="12" name="Ellipse 11"/>
              <p:cNvSpPr/>
              <p:nvPr/>
            </p:nvSpPr>
            <p:spPr>
              <a:xfrm>
                <a:off x="1813560" y="3672551"/>
                <a:ext cx="289560" cy="26444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Ellipse 12"/>
              <p:cNvSpPr/>
              <p:nvPr/>
            </p:nvSpPr>
            <p:spPr>
              <a:xfrm rot="20930778">
                <a:off x="1921246" y="3919115"/>
                <a:ext cx="238760" cy="62549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cxnSp>
          <p:nvCxnSpPr>
            <p:cNvPr id="17" name="Gerader Verbinder 16"/>
            <p:cNvCxnSpPr/>
            <p:nvPr/>
          </p:nvCxnSpPr>
          <p:spPr>
            <a:xfrm>
              <a:off x="378482" y="2844800"/>
              <a:ext cx="2339318" cy="59436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18" name="Gleichschenkliges Dreieck 17"/>
            <p:cNvSpPr/>
            <p:nvPr/>
          </p:nvSpPr>
          <p:spPr>
            <a:xfrm>
              <a:off x="1259840" y="3139440"/>
              <a:ext cx="447040" cy="599440"/>
            </a:xfrm>
            <a:prstGeom prst="triangle">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9" name="Gruppieren 18"/>
            <p:cNvGrpSpPr/>
            <p:nvPr/>
          </p:nvGrpSpPr>
          <p:grpSpPr>
            <a:xfrm>
              <a:off x="2460213" y="2010356"/>
              <a:ext cx="574158" cy="1328089"/>
              <a:chOff x="1454965" y="2133600"/>
              <a:chExt cx="574158" cy="1328089"/>
            </a:xfrm>
            <a:solidFill>
              <a:schemeClr val="accent3">
                <a:lumMod val="75000"/>
              </a:schemeClr>
            </a:solidFill>
          </p:grpSpPr>
          <p:sp>
            <p:nvSpPr>
              <p:cNvPr id="20" name="Ellipse 19"/>
              <p:cNvSpPr/>
              <p:nvPr/>
            </p:nvSpPr>
            <p:spPr>
              <a:xfrm>
                <a:off x="1522305" y="2133600"/>
                <a:ext cx="439479" cy="438150"/>
              </a:xfrm>
              <a:prstGeom prst="ellipse">
                <a:avLst/>
              </a:prstGeom>
              <a:grp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Gleichschenkliges Dreieck 20"/>
              <p:cNvSpPr/>
              <p:nvPr/>
            </p:nvSpPr>
            <p:spPr>
              <a:xfrm>
                <a:off x="1454965" y="2601660"/>
                <a:ext cx="574158" cy="860029"/>
              </a:xfrm>
              <a:prstGeom prst="triangle">
                <a:avLst/>
              </a:prstGeom>
              <a:grp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23" name="Textfeld 22"/>
            <p:cNvSpPr txBox="1"/>
            <p:nvPr/>
          </p:nvSpPr>
          <p:spPr>
            <a:xfrm>
              <a:off x="1148105" y="2617804"/>
              <a:ext cx="1422400" cy="300082"/>
            </a:xfrm>
            <a:prstGeom prst="rect">
              <a:avLst/>
            </a:prstGeom>
            <a:noFill/>
          </p:spPr>
          <p:txBody>
            <a:bodyPr wrap="square" rtlCol="0">
              <a:spAutoFit/>
            </a:bodyPr>
            <a:lstStyle/>
            <a:p>
              <a:r>
                <a:rPr lang="de-DE" dirty="0" smtClean="0">
                  <a:solidFill>
                    <a:schemeClr val="accent5">
                      <a:lumMod val="50000"/>
                    </a:schemeClr>
                  </a:solidFill>
                </a:rPr>
                <a:t>Alter 45 Jahre </a:t>
              </a:r>
            </a:p>
          </p:txBody>
        </p:sp>
      </p:grpSp>
      <p:sp>
        <p:nvSpPr>
          <p:cNvPr id="25" name="Textfeld 24"/>
          <p:cNvSpPr txBox="1"/>
          <p:nvPr/>
        </p:nvSpPr>
        <p:spPr>
          <a:xfrm>
            <a:off x="287875" y="300915"/>
            <a:ext cx="7876579" cy="646331"/>
          </a:xfrm>
          <a:prstGeom prst="rect">
            <a:avLst/>
          </a:prstGeom>
          <a:noFill/>
        </p:spPr>
        <p:txBody>
          <a:bodyPr wrap="square" rtlCol="0">
            <a:spAutoFit/>
          </a:bodyPr>
          <a:lstStyle/>
          <a:p>
            <a:r>
              <a:rPr lang="de-DE" sz="1800" dirty="0" smtClean="0">
                <a:solidFill>
                  <a:schemeClr val="accent5">
                    <a:lumMod val="50000"/>
                  </a:schemeClr>
                </a:solidFill>
                <a:latin typeface="+mj-lt"/>
              </a:rPr>
              <a:t>MÜTTER VERDIENEN WENIGER – ALS IHRE KINDERLOSEN KOLLEGINNEN </a:t>
            </a:r>
          </a:p>
          <a:p>
            <a:r>
              <a:rPr lang="de-DE" sz="1800" dirty="0" smtClean="0">
                <a:solidFill>
                  <a:schemeClr val="accent5">
                    <a:lumMod val="50000"/>
                  </a:schemeClr>
                </a:solidFill>
                <a:latin typeface="+mj-lt"/>
              </a:rPr>
              <a:t>UND ALS MÄNNER</a:t>
            </a:r>
            <a:r>
              <a:rPr lang="de-DE" sz="1800" dirty="0" smtClean="0">
                <a:solidFill>
                  <a:schemeClr val="accent5">
                    <a:lumMod val="50000"/>
                  </a:schemeClr>
                </a:solidFill>
              </a:rPr>
              <a:t> </a:t>
            </a:r>
          </a:p>
        </p:txBody>
      </p:sp>
    </p:spTree>
    <p:extLst>
      <p:ext uri="{BB962C8B-B14F-4D97-AF65-F5344CB8AC3E}">
        <p14:creationId xmlns:p14="http://schemas.microsoft.com/office/powerpoint/2010/main" val="37982040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5572047" y="2072667"/>
            <a:ext cx="4883888" cy="561692"/>
          </a:xfrm>
          <a:prstGeom prst="rect">
            <a:avLst/>
          </a:prstGeom>
          <a:noFill/>
        </p:spPr>
        <p:txBody>
          <a:bodyPr wrap="square" rtlCol="0">
            <a:spAutoFit/>
          </a:bodyPr>
          <a:lstStyle/>
          <a:p>
            <a:endParaRPr lang="de-DE" sz="1700" dirty="0"/>
          </a:p>
          <a:p>
            <a:endParaRPr lang="de-DE" dirty="0"/>
          </a:p>
        </p:txBody>
      </p:sp>
      <p:sp>
        <p:nvSpPr>
          <p:cNvPr id="9" name="Textfeld 8"/>
          <p:cNvSpPr txBox="1"/>
          <p:nvPr/>
        </p:nvSpPr>
        <p:spPr>
          <a:xfrm>
            <a:off x="3246025" y="1594590"/>
            <a:ext cx="4366437" cy="3531736"/>
          </a:xfrm>
          <a:prstGeom prst="rect">
            <a:avLst/>
          </a:prstGeom>
          <a:noFill/>
        </p:spPr>
        <p:txBody>
          <a:bodyPr wrap="square" rtlCol="0">
            <a:spAutoFit/>
          </a:bodyPr>
          <a:lstStyle/>
          <a:p>
            <a:r>
              <a:rPr lang="de-DE" sz="1400" b="1" dirty="0" smtClean="0">
                <a:solidFill>
                  <a:schemeClr val="accent5">
                    <a:lumMod val="50000"/>
                  </a:schemeClr>
                </a:solidFill>
              </a:rPr>
              <a:t>Männer</a:t>
            </a:r>
            <a:r>
              <a:rPr lang="de-DE" sz="1400" dirty="0" smtClean="0">
                <a:solidFill>
                  <a:schemeClr val="accent5">
                    <a:lumMod val="50000"/>
                  </a:schemeClr>
                </a:solidFill>
              </a:rPr>
              <a:t> verdienen </a:t>
            </a:r>
            <a:r>
              <a:rPr lang="de-DE" sz="1400" dirty="0">
                <a:solidFill>
                  <a:schemeClr val="accent5">
                    <a:lumMod val="50000"/>
                  </a:schemeClr>
                </a:solidFill>
              </a:rPr>
              <a:t>in den alten Bundesländern </a:t>
            </a:r>
            <a:endParaRPr lang="de-DE" sz="1400" dirty="0" smtClean="0">
              <a:solidFill>
                <a:schemeClr val="accent5">
                  <a:lumMod val="50000"/>
                </a:schemeClr>
              </a:solidFill>
            </a:endParaRPr>
          </a:p>
          <a:p>
            <a:r>
              <a:rPr lang="de-DE" sz="1400" b="1" dirty="0" smtClean="0">
                <a:solidFill>
                  <a:schemeClr val="accent5">
                    <a:lumMod val="50000"/>
                  </a:schemeClr>
                </a:solidFill>
              </a:rPr>
              <a:t>1,5 </a:t>
            </a:r>
            <a:r>
              <a:rPr lang="de-DE" sz="1400" b="1" dirty="0">
                <a:solidFill>
                  <a:schemeClr val="accent5">
                    <a:lumMod val="50000"/>
                  </a:schemeClr>
                </a:solidFill>
              </a:rPr>
              <a:t>Millionen</a:t>
            </a:r>
            <a:r>
              <a:rPr lang="de-DE" sz="1400" dirty="0">
                <a:solidFill>
                  <a:schemeClr val="accent5">
                    <a:lumMod val="50000"/>
                  </a:schemeClr>
                </a:solidFill>
              </a:rPr>
              <a:t> Euro bis zum Ende ihrer Erwerbstätigkeit. </a:t>
            </a:r>
            <a:endParaRPr lang="de-DE" sz="1400" dirty="0" smtClean="0">
              <a:solidFill>
                <a:schemeClr val="accent5">
                  <a:lumMod val="50000"/>
                </a:schemeClr>
              </a:solidFill>
            </a:endParaRPr>
          </a:p>
          <a:p>
            <a:r>
              <a:rPr lang="de-DE" sz="1400" dirty="0" smtClean="0">
                <a:solidFill>
                  <a:schemeClr val="accent5">
                    <a:lumMod val="50000"/>
                  </a:schemeClr>
                </a:solidFill>
              </a:rPr>
              <a:t>In </a:t>
            </a:r>
            <a:r>
              <a:rPr lang="de-DE" sz="1400" dirty="0">
                <a:solidFill>
                  <a:schemeClr val="accent5">
                    <a:lumMod val="50000"/>
                  </a:schemeClr>
                </a:solidFill>
              </a:rPr>
              <a:t>den neuen Bundesländern sind es </a:t>
            </a:r>
            <a:r>
              <a:rPr lang="de-DE" sz="1400" b="1" dirty="0">
                <a:solidFill>
                  <a:schemeClr val="accent5">
                    <a:lumMod val="50000"/>
                  </a:schemeClr>
                </a:solidFill>
              </a:rPr>
              <a:t>1,1 Millionen </a:t>
            </a:r>
            <a:r>
              <a:rPr lang="de-DE" sz="1400" dirty="0">
                <a:solidFill>
                  <a:schemeClr val="accent5">
                    <a:lumMod val="50000"/>
                  </a:schemeClr>
                </a:solidFill>
              </a:rPr>
              <a:t>Euro</a:t>
            </a:r>
            <a:r>
              <a:rPr lang="de-DE" sz="1400" dirty="0" smtClean="0">
                <a:solidFill>
                  <a:schemeClr val="accent5">
                    <a:lumMod val="50000"/>
                  </a:schemeClr>
                </a:solidFill>
              </a:rPr>
              <a:t>.</a:t>
            </a:r>
          </a:p>
          <a:p>
            <a:endParaRPr lang="de-DE" sz="1400" dirty="0" smtClean="0">
              <a:solidFill>
                <a:schemeClr val="accent5">
                  <a:lumMod val="50000"/>
                </a:schemeClr>
              </a:solidFill>
            </a:endParaRPr>
          </a:p>
          <a:p>
            <a:r>
              <a:rPr lang="de-DE" sz="1400" b="1" dirty="0" smtClean="0">
                <a:solidFill>
                  <a:schemeClr val="accent5">
                    <a:lumMod val="50000"/>
                  </a:schemeClr>
                </a:solidFill>
              </a:rPr>
              <a:t>Mütter </a:t>
            </a:r>
            <a:r>
              <a:rPr lang="de-DE" sz="1400" dirty="0" smtClean="0">
                <a:solidFill>
                  <a:schemeClr val="accent5">
                    <a:lumMod val="50000"/>
                  </a:schemeClr>
                </a:solidFill>
              </a:rPr>
              <a:t>verdienen </a:t>
            </a:r>
            <a:r>
              <a:rPr lang="de-DE" sz="1400" dirty="0">
                <a:solidFill>
                  <a:schemeClr val="accent5">
                    <a:lumMod val="50000"/>
                  </a:schemeClr>
                </a:solidFill>
              </a:rPr>
              <a:t>in den alten Bundesländern</a:t>
            </a:r>
          </a:p>
          <a:p>
            <a:r>
              <a:rPr lang="de-DE" sz="1400" b="1" dirty="0" smtClean="0">
                <a:solidFill>
                  <a:schemeClr val="accent5">
                    <a:lumMod val="50000"/>
                  </a:schemeClr>
                </a:solidFill>
              </a:rPr>
              <a:t>579.000 </a:t>
            </a:r>
            <a:r>
              <a:rPr lang="de-DE" sz="1400" b="1" dirty="0">
                <a:solidFill>
                  <a:schemeClr val="accent5">
                    <a:lumMod val="50000"/>
                  </a:schemeClr>
                </a:solidFill>
              </a:rPr>
              <a:t>Euro </a:t>
            </a:r>
            <a:r>
              <a:rPr lang="de-DE" sz="1400" dirty="0">
                <a:solidFill>
                  <a:schemeClr val="accent5">
                    <a:lumMod val="50000"/>
                  </a:schemeClr>
                </a:solidFill>
              </a:rPr>
              <a:t>und in den neuen Bundesländern nur </a:t>
            </a:r>
            <a:r>
              <a:rPr lang="de-DE" sz="1400" b="1" dirty="0" smtClean="0">
                <a:solidFill>
                  <a:schemeClr val="accent5">
                    <a:lumMod val="50000"/>
                  </a:schemeClr>
                </a:solidFill>
              </a:rPr>
              <a:t>573.000 </a:t>
            </a:r>
            <a:r>
              <a:rPr lang="de-DE" sz="1400" b="1" dirty="0">
                <a:solidFill>
                  <a:schemeClr val="accent5">
                    <a:lumMod val="50000"/>
                  </a:schemeClr>
                </a:solidFill>
              </a:rPr>
              <a:t>Euro</a:t>
            </a:r>
            <a:r>
              <a:rPr lang="de-DE" sz="1400" dirty="0">
                <a:solidFill>
                  <a:schemeClr val="accent5">
                    <a:lumMod val="50000"/>
                  </a:schemeClr>
                </a:solidFill>
              </a:rPr>
              <a:t>.</a:t>
            </a:r>
          </a:p>
          <a:p>
            <a:endParaRPr lang="de-DE" sz="1400" dirty="0" smtClean="0">
              <a:solidFill>
                <a:schemeClr val="accent5">
                  <a:lumMod val="50000"/>
                </a:schemeClr>
              </a:solidFill>
            </a:endParaRPr>
          </a:p>
          <a:p>
            <a:r>
              <a:rPr lang="de-DE" sz="1400" b="1" dirty="0">
                <a:solidFill>
                  <a:schemeClr val="accent5">
                    <a:lumMod val="50000"/>
                  </a:schemeClr>
                </a:solidFill>
              </a:rPr>
              <a:t>Frauen ohne Kinder</a:t>
            </a:r>
            <a:r>
              <a:rPr lang="de-DE" sz="1400" dirty="0">
                <a:solidFill>
                  <a:schemeClr val="accent5">
                    <a:lumMod val="50000"/>
                  </a:schemeClr>
                </a:solidFill>
              </a:rPr>
              <a:t> verdienen </a:t>
            </a:r>
            <a:r>
              <a:rPr lang="de-DE" sz="1400" b="1" dirty="0">
                <a:solidFill>
                  <a:schemeClr val="accent5">
                    <a:lumMod val="50000"/>
                  </a:schemeClr>
                </a:solidFill>
              </a:rPr>
              <a:t>1,3 Millionen</a:t>
            </a:r>
            <a:r>
              <a:rPr lang="de-DE" sz="1400" dirty="0">
                <a:solidFill>
                  <a:schemeClr val="accent5">
                    <a:lumMod val="50000"/>
                  </a:schemeClr>
                </a:solidFill>
              </a:rPr>
              <a:t> Euro in den alten Bundesländern und </a:t>
            </a:r>
            <a:r>
              <a:rPr lang="de-DE" sz="1400" b="1" dirty="0" smtClean="0">
                <a:solidFill>
                  <a:schemeClr val="accent5">
                    <a:lumMod val="50000"/>
                  </a:schemeClr>
                </a:solidFill>
              </a:rPr>
              <a:t>1,08 </a:t>
            </a:r>
            <a:r>
              <a:rPr lang="de-DE" sz="1400" b="1" dirty="0">
                <a:solidFill>
                  <a:schemeClr val="accent5">
                    <a:lumMod val="50000"/>
                  </a:schemeClr>
                </a:solidFill>
              </a:rPr>
              <a:t>Millionen</a:t>
            </a:r>
            <a:r>
              <a:rPr lang="de-DE" sz="1400" dirty="0">
                <a:solidFill>
                  <a:schemeClr val="accent5">
                    <a:lumMod val="50000"/>
                  </a:schemeClr>
                </a:solidFill>
              </a:rPr>
              <a:t> Euro in den neuen.</a:t>
            </a:r>
          </a:p>
          <a:p>
            <a:endParaRPr lang="de-DE" sz="1400" dirty="0" smtClean="0">
              <a:solidFill>
                <a:schemeClr val="accent5">
                  <a:lumMod val="50000"/>
                </a:schemeClr>
              </a:solidFill>
            </a:endParaRPr>
          </a:p>
          <a:p>
            <a:endParaRPr lang="de-DE" sz="1400" dirty="0" smtClean="0">
              <a:solidFill>
                <a:schemeClr val="accent5">
                  <a:lumMod val="50000"/>
                </a:schemeClr>
              </a:solidFill>
            </a:endParaRPr>
          </a:p>
          <a:p>
            <a:endParaRPr lang="de-DE" sz="1400" dirty="0">
              <a:solidFill>
                <a:schemeClr val="accent5">
                  <a:lumMod val="50000"/>
                </a:schemeClr>
              </a:solidFill>
            </a:endParaRPr>
          </a:p>
          <a:p>
            <a:endParaRPr lang="de-DE" dirty="0"/>
          </a:p>
        </p:txBody>
      </p:sp>
      <p:sp>
        <p:nvSpPr>
          <p:cNvPr id="10" name="Textfeld 9"/>
          <p:cNvSpPr txBox="1"/>
          <p:nvPr/>
        </p:nvSpPr>
        <p:spPr>
          <a:xfrm rot="16200000">
            <a:off x="7919567" y="3498071"/>
            <a:ext cx="1845160" cy="184666"/>
          </a:xfrm>
          <a:prstGeom prst="rect">
            <a:avLst/>
          </a:prstGeom>
          <a:noFill/>
        </p:spPr>
        <p:txBody>
          <a:bodyPr wrap="square" rtlCol="0">
            <a:spAutoFit/>
          </a:bodyPr>
          <a:lstStyle/>
          <a:p>
            <a:r>
              <a:rPr lang="de-DE" sz="600" dirty="0" smtClean="0">
                <a:solidFill>
                  <a:schemeClr val="accent5">
                    <a:lumMod val="50000"/>
                  </a:schemeClr>
                </a:solidFill>
              </a:rPr>
              <a:t>Quelle: Bertelsmann Stiftung 2020</a:t>
            </a:r>
            <a:endParaRPr lang="de-DE" sz="600" dirty="0">
              <a:solidFill>
                <a:schemeClr val="accent5">
                  <a:lumMod val="50000"/>
                </a:schemeClr>
              </a:solidFill>
            </a:endParaRPr>
          </a:p>
        </p:txBody>
      </p:sp>
      <p:sp>
        <p:nvSpPr>
          <p:cNvPr id="11" name="Textfeld 10"/>
          <p:cNvSpPr txBox="1"/>
          <p:nvPr/>
        </p:nvSpPr>
        <p:spPr>
          <a:xfrm>
            <a:off x="250825" y="1447485"/>
            <a:ext cx="2573264" cy="507831"/>
          </a:xfrm>
          <a:prstGeom prst="rect">
            <a:avLst/>
          </a:prstGeom>
          <a:noFill/>
        </p:spPr>
        <p:txBody>
          <a:bodyPr wrap="square" rtlCol="0">
            <a:spAutoFit/>
          </a:bodyPr>
          <a:lstStyle/>
          <a:p>
            <a:r>
              <a:rPr lang="de-DE" dirty="0" smtClean="0">
                <a:solidFill>
                  <a:schemeClr val="accent5">
                    <a:lumMod val="50000"/>
                  </a:schemeClr>
                </a:solidFill>
              </a:rPr>
              <a:t>Das Lebenserwerbseinkommen unterscheidet sich massiv</a:t>
            </a:r>
            <a:r>
              <a:rPr lang="de-DE" b="1" dirty="0" smtClean="0">
                <a:solidFill>
                  <a:schemeClr val="accent5">
                    <a:lumMod val="50000"/>
                  </a:schemeClr>
                </a:solidFill>
              </a:rPr>
              <a:t> </a:t>
            </a:r>
            <a:endParaRPr lang="de-DE" b="1" dirty="0">
              <a:solidFill>
                <a:schemeClr val="accent5">
                  <a:lumMod val="50000"/>
                </a:schemeClr>
              </a:solidFill>
            </a:endParaRPr>
          </a:p>
        </p:txBody>
      </p:sp>
      <p:sp>
        <p:nvSpPr>
          <p:cNvPr id="12" name="Textfeld 11"/>
          <p:cNvSpPr txBox="1"/>
          <p:nvPr/>
        </p:nvSpPr>
        <p:spPr>
          <a:xfrm>
            <a:off x="250825" y="353866"/>
            <a:ext cx="7035198" cy="646331"/>
          </a:xfrm>
          <a:prstGeom prst="rect">
            <a:avLst/>
          </a:prstGeom>
          <a:noFill/>
        </p:spPr>
        <p:txBody>
          <a:bodyPr wrap="square" rtlCol="0">
            <a:spAutoFit/>
          </a:bodyPr>
          <a:lstStyle/>
          <a:p>
            <a:r>
              <a:rPr lang="de-DE" sz="1800" dirty="0" smtClean="0">
                <a:solidFill>
                  <a:schemeClr val="accent5">
                    <a:lumMod val="50000"/>
                  </a:schemeClr>
                </a:solidFill>
                <a:latin typeface="+mj-lt"/>
              </a:rPr>
              <a:t>BESONDERS DIE MÜTTER KOMMEN AUF DEUTLICH WENIGER LEBENSERWERBSEINKOMMEN </a:t>
            </a:r>
            <a:endParaRPr lang="de-DE" dirty="0"/>
          </a:p>
        </p:txBody>
      </p:sp>
      <p:pic>
        <p:nvPicPr>
          <p:cNvPr id="13" name="Grafik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0385" y="2224990"/>
            <a:ext cx="1017493" cy="1018002"/>
          </a:xfrm>
          <a:prstGeom prst="rect">
            <a:avLst/>
          </a:prstGeom>
        </p:spPr>
      </p:pic>
    </p:spTree>
    <p:extLst>
      <p:ext uri="{BB962C8B-B14F-4D97-AF65-F5344CB8AC3E}">
        <p14:creationId xmlns:p14="http://schemas.microsoft.com/office/powerpoint/2010/main" val="51089586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a:themeElements>
    <a:clrScheme name="IG Metall Farben">
      <a:dk1>
        <a:srgbClr val="E2051A"/>
      </a:dk1>
      <a:lt1>
        <a:srgbClr val="FFFFFF"/>
      </a:lt1>
      <a:dk2>
        <a:srgbClr val="646363"/>
      </a:dk2>
      <a:lt2>
        <a:srgbClr val="FFFFFF"/>
      </a:lt2>
      <a:accent1>
        <a:srgbClr val="8F2C33"/>
      </a:accent1>
      <a:accent2>
        <a:srgbClr val="EAB500"/>
      </a:accent2>
      <a:accent3>
        <a:srgbClr val="2F80AB"/>
      </a:accent3>
      <a:accent4>
        <a:srgbClr val="5B9945"/>
      </a:accent4>
      <a:accent5>
        <a:srgbClr val="646363"/>
      </a:accent5>
      <a:accent6>
        <a:srgbClr val="DADADA"/>
      </a:accent6>
      <a:hlink>
        <a:srgbClr val="E3051B"/>
      </a:hlink>
      <a:folHlink>
        <a:srgbClr val="3C3C3B"/>
      </a:folHlink>
    </a:clrScheme>
    <a:fontScheme name="IG Metall Schriften">
      <a:majorFont>
        <a:latin typeface="Meta Head IGM Cond Black"/>
        <a:ea typeface=""/>
        <a:cs typeface=""/>
      </a:majorFont>
      <a:minorFont>
        <a:latin typeface="Meta IG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dirty="0" err="1" smtClean="0">
            <a:solidFill>
              <a:schemeClr val="accent5">
                <a:lumMod val="50000"/>
              </a:schemeClr>
            </a:solidFill>
          </a:defRPr>
        </a:defPPr>
      </a:lstStyle>
    </a:txDef>
  </a:objectDefaults>
  <a:extraClrSchemeLst/>
  <a:extLst>
    <a:ext uri="{05A4C25C-085E-4340-85A3-A5531E510DB2}">
      <thm15:themeFamily xmlns:thm15="http://schemas.microsoft.com/office/thememl/2012/main" name="Präsentation1" id="{82CFC563-B6D0-C342-AF04-E61A54AC16A8}" vid="{B748A5EC-2B2E-D041-BF27-112EC53BF51B}"/>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IGM-Powerpoint-Vorlage-Frauen-16zu9 - Kopie</Template>
  <TotalTime>0</TotalTime>
  <Words>4963</Words>
  <Application>Microsoft Office PowerPoint</Application>
  <PresentationFormat>Bildschirmpräsentation (16:9)</PresentationFormat>
  <Paragraphs>375</Paragraphs>
  <Slides>32</Slides>
  <Notes>30</Notes>
  <HiddenSlides>3</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32</vt:i4>
      </vt:variant>
    </vt:vector>
  </HeadingPairs>
  <TitlesOfParts>
    <vt:vector size="41" baseType="lpstr">
      <vt:lpstr>Freestyle Script</vt:lpstr>
      <vt:lpstr>Wingdings</vt:lpstr>
      <vt:lpstr>Meta IGM</vt:lpstr>
      <vt:lpstr>Symbol</vt:lpstr>
      <vt:lpstr>Arial</vt:lpstr>
      <vt:lpstr>Meta Head IGM Cond Black</vt:lpstr>
      <vt:lpstr>Meta Head IGM Cond Light</vt:lpstr>
      <vt:lpstr>Calibri</vt:lpstr>
      <vt:lpstr>Office</vt:lpstr>
      <vt:lpstr>PowerPoint-Präsentation</vt:lpstr>
      <vt:lpstr>PowerPoint-Präsentation</vt:lpstr>
      <vt:lpstr>PowerPoint-Präsentation</vt:lpstr>
      <vt:lpstr>PowerPoint-Präsentation</vt:lpstr>
      <vt:lpstr>In einer gerechten Welt müssten Frauen nicht  98 Jahre warten bis sie gleich bezahlt werden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Vielen dank für ihre aufmerksamkeit.</vt:lpstr>
    </vt:vector>
  </TitlesOfParts>
  <Company>IG Metall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Kurz-Anleitung PowerPoint</dc:title>
  <dc:creator>Koenecke, Lea</dc:creator>
  <cp:lastModifiedBy>Braeuning, Pia</cp:lastModifiedBy>
  <cp:revision>273</cp:revision>
  <dcterms:created xsi:type="dcterms:W3CDTF">2021-10-06T06:19:53Z</dcterms:created>
  <dcterms:modified xsi:type="dcterms:W3CDTF">2023-09-13T12:28:10Z</dcterms:modified>
</cp:coreProperties>
</file>